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3"/>
  </p:notesMasterIdLst>
  <p:handoutMasterIdLst>
    <p:handoutMasterId r:id="rId74"/>
  </p:handoutMasterIdLst>
  <p:sldIdLst>
    <p:sldId id="327" r:id="rId5"/>
    <p:sldId id="330" r:id="rId6"/>
    <p:sldId id="331" r:id="rId7"/>
    <p:sldId id="332" r:id="rId8"/>
    <p:sldId id="298" r:id="rId9"/>
    <p:sldId id="333" r:id="rId10"/>
    <p:sldId id="262" r:id="rId11"/>
    <p:sldId id="334" r:id="rId12"/>
    <p:sldId id="335" r:id="rId13"/>
    <p:sldId id="263" r:id="rId14"/>
    <p:sldId id="299" r:id="rId15"/>
    <p:sldId id="302" r:id="rId16"/>
    <p:sldId id="264" r:id="rId17"/>
    <p:sldId id="266" r:id="rId18"/>
    <p:sldId id="265" r:id="rId19"/>
    <p:sldId id="276" r:id="rId20"/>
    <p:sldId id="303" r:id="rId21"/>
    <p:sldId id="293" r:id="rId22"/>
    <p:sldId id="351" r:id="rId23"/>
    <p:sldId id="352" r:id="rId24"/>
    <p:sldId id="353" r:id="rId25"/>
    <p:sldId id="277" r:id="rId26"/>
    <p:sldId id="355" r:id="rId27"/>
    <p:sldId id="357" r:id="rId28"/>
    <p:sldId id="358" r:id="rId29"/>
    <p:sldId id="356" r:id="rId30"/>
    <p:sldId id="284" r:id="rId31"/>
    <p:sldId id="269" r:id="rId32"/>
    <p:sldId id="337" r:id="rId33"/>
    <p:sldId id="304" r:id="rId34"/>
    <p:sldId id="338" r:id="rId35"/>
    <p:sldId id="305" r:id="rId36"/>
    <p:sldId id="339" r:id="rId37"/>
    <p:sldId id="307" r:id="rId38"/>
    <p:sldId id="340" r:id="rId39"/>
    <p:sldId id="306" r:id="rId40"/>
    <p:sldId id="341" r:id="rId41"/>
    <p:sldId id="308" r:id="rId42"/>
    <p:sldId id="342" r:id="rId43"/>
    <p:sldId id="270" r:id="rId44"/>
    <p:sldId id="309" r:id="rId45"/>
    <p:sldId id="310" r:id="rId46"/>
    <p:sldId id="311" r:id="rId47"/>
    <p:sldId id="312" r:id="rId48"/>
    <p:sldId id="314" r:id="rId49"/>
    <p:sldId id="313" r:id="rId50"/>
    <p:sldId id="315" r:id="rId51"/>
    <p:sldId id="316" r:id="rId52"/>
    <p:sldId id="317" r:id="rId53"/>
    <p:sldId id="294" r:id="rId54"/>
    <p:sldId id="296" r:id="rId55"/>
    <p:sldId id="318" r:id="rId56"/>
    <p:sldId id="319" r:id="rId57"/>
    <p:sldId id="321" r:id="rId58"/>
    <p:sldId id="322" r:id="rId59"/>
    <p:sldId id="323" r:id="rId60"/>
    <p:sldId id="324" r:id="rId61"/>
    <p:sldId id="345" r:id="rId62"/>
    <p:sldId id="346" r:id="rId63"/>
    <p:sldId id="347" r:id="rId64"/>
    <p:sldId id="348" r:id="rId65"/>
    <p:sldId id="288" r:id="rId66"/>
    <p:sldId id="289" r:id="rId67"/>
    <p:sldId id="350" r:id="rId68"/>
    <p:sldId id="320" r:id="rId69"/>
    <p:sldId id="274" r:id="rId70"/>
    <p:sldId id="275" r:id="rId71"/>
    <p:sldId id="329" r:id="rId7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7613" autoAdjust="0"/>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83235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49195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6198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60375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050638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83520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74486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UsmanFarooqBajwa/WinningSpaceRaceWithDataScience/blob/main/5%20-%20jupyter-labs-spacex-data-collection-api.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6%20-%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8-%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2%20-%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10_3_2%20-%20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10_3_2%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UsmanFarooqBajwa/WinningSpaceRaceWithDataScience/blob/main/10_4_2%20-%20SpaceX_Machine_Learning_Prediction_Part_5.jupyterlite.ipynb"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Usman Farooq Bajwa</a:t>
            </a:r>
          </a:p>
          <a:p>
            <a:r>
              <a:rPr lang="en-US" dirty="0">
                <a:solidFill>
                  <a:schemeClr val="bg2"/>
                </a:solidFill>
                <a:latin typeface="Abadi" panose="020B0604020104020204" pitchFamily="34" charset="0"/>
                <a:ea typeface="SF Pro" pitchFamily="2" charset="0"/>
                <a:cs typeface="SF Pro" pitchFamily="2" charset="0"/>
              </a:rPr>
              <a:t>19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the request response from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Decode the response content by using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and create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decoded response by using the </a:t>
            </a:r>
            <a:r>
              <a:rPr lang="en-US" sz="2200" dirty="0" err="1">
                <a:solidFill>
                  <a:schemeClr val="accent3">
                    <a:lumMod val="25000"/>
                  </a:schemeClr>
                </a:solidFill>
                <a:latin typeface="Abadi" panose="020B0604020104020204" pitchFamily="34" charset="0"/>
              </a:rPr>
              <a:t>pd.json_normalize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columns rocket, payloads, launchpad, and cores has identification number. SpaceX API will be used again to get the information against these identification number of these columns.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9" name="Content Placeholder 8" descr="A screenshot of a computer screen&#10;&#10;Description automatically generated">
            <a:extLst>
              <a:ext uri="{FF2B5EF4-FFF2-40B4-BE49-F238E27FC236}">
                <a16:creationId xmlns:a16="http://schemas.microsoft.com/office/drawing/2014/main" id="{9A09FC7C-2EB4-99EA-1663-85F1C42B223B}"/>
              </a:ext>
            </a:extLst>
          </p:cNvPr>
          <p:cNvPicPr>
            <a:picLocks noGrp="1" noChangeAspect="1"/>
          </p:cNvPicPr>
          <p:nvPr>
            <p:ph idx="4294967295"/>
          </p:nvPr>
        </p:nvPicPr>
        <p:blipFill>
          <a:blip r:embed="rId3"/>
          <a:stretch>
            <a:fillRect/>
          </a:stretch>
        </p:blipFill>
        <p:spPr>
          <a:xfrm>
            <a:off x="6540025" y="1434612"/>
            <a:ext cx="4502691" cy="4884738"/>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33500"/>
            <a:ext cx="4640263" cy="4884737"/>
          </a:xfrm>
          <a:prstGeom prst="rect">
            <a:avLst/>
          </a:prstGeom>
        </p:spPr>
        <p:txBody>
          <a:bodyPr vert="horz" lIns="91440" tIns="45720" rIns="91440" bIns="45720" rtlCol="0" anchor="t">
            <a:normAutofit fontScale="77500" lnSpcReduction="20000"/>
          </a:bodyPr>
          <a:lstStyle/>
          <a:p>
            <a:pPr lvl="0"/>
            <a:r>
              <a:rPr lang="en-AE" sz="2400" dirty="0"/>
              <a:t>Request </a:t>
            </a:r>
            <a:r>
              <a:rPr lang="en-AE" sz="2400" dirty="0" err="1"/>
              <a:t>Spacex</a:t>
            </a:r>
            <a:r>
              <a:rPr lang="en-AE" sz="2400" dirty="0"/>
              <a:t> API</a:t>
            </a:r>
          </a:p>
          <a:p>
            <a:pPr>
              <a:lnSpc>
                <a:spcPct val="100000"/>
              </a:lnSpc>
              <a:spcBef>
                <a:spcPts val="1400"/>
              </a:spcBef>
            </a:pPr>
            <a:r>
              <a:rPr lang="en-AE" sz="2400" dirty="0" err="1"/>
              <a:t>Deconde</a:t>
            </a:r>
            <a:r>
              <a:rPr lang="en-AE" sz="2400" dirty="0"/>
              <a:t> the response by using .</a:t>
            </a:r>
            <a:r>
              <a:rPr lang="en-AE" sz="2400" dirty="0" err="1"/>
              <a:t>json</a:t>
            </a:r>
            <a:r>
              <a:rPr lang="en-AE" sz="2400" dirty="0"/>
              <a:t>()</a:t>
            </a:r>
          </a:p>
          <a:p>
            <a:pPr>
              <a:lnSpc>
                <a:spcPct val="100000"/>
              </a:lnSpc>
              <a:spcBef>
                <a:spcPts val="1400"/>
              </a:spcBef>
            </a:pPr>
            <a:r>
              <a:rPr lang="en-US" sz="2200" dirty="0">
                <a:solidFill>
                  <a:schemeClr val="accent3">
                    <a:lumMod val="25000"/>
                  </a:schemeClr>
                </a:solidFill>
                <a:latin typeface="Abadi"/>
              </a:rPr>
              <a:t>Create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Used SpaceX API to get information of columns containing IDs</a:t>
            </a:r>
          </a:p>
          <a:p>
            <a:pPr>
              <a:lnSpc>
                <a:spcPct val="100000"/>
              </a:lnSpc>
              <a:spcBef>
                <a:spcPts val="1400"/>
              </a:spcBef>
            </a:pPr>
            <a:r>
              <a:rPr lang="en-US" sz="2200" dirty="0">
                <a:solidFill>
                  <a:schemeClr val="accent3">
                    <a:lumMod val="25000"/>
                  </a:schemeClr>
                </a:solidFill>
                <a:latin typeface="Abadi"/>
              </a:rPr>
              <a:t>Take subset of required columns</a:t>
            </a:r>
          </a:p>
          <a:p>
            <a:pPr>
              <a:lnSpc>
                <a:spcPct val="100000"/>
              </a:lnSpc>
              <a:spcBef>
                <a:spcPts val="1400"/>
              </a:spcBef>
            </a:pPr>
            <a:r>
              <a:rPr lang="en-US" sz="2200" dirty="0">
                <a:solidFill>
                  <a:schemeClr val="accent3">
                    <a:lumMod val="25000"/>
                  </a:schemeClr>
                </a:solidFill>
                <a:latin typeface="Abadi"/>
              </a:rPr>
              <a:t>Gather all the required data in specific list</a:t>
            </a:r>
          </a:p>
          <a:p>
            <a:pPr>
              <a:lnSpc>
                <a:spcPct val="100000"/>
              </a:lnSpc>
              <a:spcBef>
                <a:spcPts val="1400"/>
              </a:spcBef>
            </a:pPr>
            <a:r>
              <a:rPr lang="en-US" sz="2200" dirty="0">
                <a:solidFill>
                  <a:schemeClr val="accent3">
                    <a:lumMod val="25000"/>
                  </a:schemeClr>
                </a:solidFill>
                <a:latin typeface="Abadi"/>
              </a:rPr>
              <a:t>Create a </a:t>
            </a:r>
            <a:r>
              <a:rPr lang="en-US" sz="2200" dirty="0" err="1">
                <a:solidFill>
                  <a:schemeClr val="accent3">
                    <a:lumMod val="25000"/>
                  </a:schemeClr>
                </a:solidFill>
                <a:latin typeface="Abadi"/>
              </a:rPr>
              <a:t>datafram</a:t>
            </a:r>
            <a:r>
              <a:rPr lang="en-US" sz="2200" dirty="0">
                <a:solidFill>
                  <a:schemeClr val="accent3">
                    <a:lumMod val="25000"/>
                  </a:schemeClr>
                </a:solidFill>
                <a:latin typeface="Abadi"/>
              </a:rPr>
              <a:t> of all accumulated data</a:t>
            </a:r>
          </a:p>
          <a:p>
            <a:pPr>
              <a:lnSpc>
                <a:spcPct val="100000"/>
              </a:lnSpc>
              <a:spcBef>
                <a:spcPts val="1400"/>
              </a:spcBef>
            </a:pPr>
            <a:r>
              <a:rPr lang="en-US" sz="2200" dirty="0">
                <a:solidFill>
                  <a:schemeClr val="accent3">
                    <a:lumMod val="25000"/>
                  </a:schemeClr>
                </a:solidFill>
                <a:latin typeface="Abadi"/>
              </a:rPr>
              <a:t>Keeping only the Falcon 9 launches</a:t>
            </a:r>
          </a:p>
          <a:p>
            <a:pPr>
              <a:lnSpc>
                <a:spcPct val="100000"/>
              </a:lnSpc>
              <a:spcBef>
                <a:spcPts val="1400"/>
              </a:spcBef>
            </a:pPr>
            <a:r>
              <a:rPr lang="en-US" sz="2200" dirty="0">
                <a:solidFill>
                  <a:schemeClr val="accent3">
                    <a:lumMod val="25000"/>
                  </a:schemeClr>
                </a:solidFill>
                <a:latin typeface="Abadi"/>
              </a:rPr>
              <a:t>Reset the </a:t>
            </a:r>
            <a:r>
              <a:rPr lang="en-US" sz="2200" dirty="0" err="1">
                <a:solidFill>
                  <a:schemeClr val="accent3">
                    <a:lumMod val="25000"/>
                  </a:schemeClr>
                </a:solidFill>
                <a:latin typeface="Abadi"/>
              </a:rPr>
              <a:t>FlgihtNumber</a:t>
            </a:r>
            <a:r>
              <a:rPr lang="en-US" sz="2200" dirty="0">
                <a:solidFill>
                  <a:schemeClr val="accent3">
                    <a:lumMod val="25000"/>
                  </a:schemeClr>
                </a:solidFill>
                <a:latin typeface="Abadi"/>
              </a:rPr>
              <a:t> column</a:t>
            </a:r>
          </a:p>
          <a:p>
            <a:pPr marL="0" indent="0">
              <a:buNone/>
            </a:pPr>
            <a:r>
              <a:rPr lang="en-US" dirty="0">
                <a:hlinkClick r:id="rId4"/>
              </a:rPr>
              <a:t>https://github.com/UsmanFarooqBajwa/WinningSpaceRaceWithDataScience/blob/main/5%20-%20jupyter-labs-spacex-data-collection-api.ipynb</a:t>
            </a:r>
            <a:endParaRPr lang="en-US" dirty="0"/>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477928" cy="4374662"/>
          </a:xfrm>
          <a:prstGeom prst="rect">
            <a:avLst/>
          </a:prstGeom>
        </p:spPr>
        <p:txBody>
          <a:bodyPr lIns="91440" tIns="45720" rIns="91440" bIns="45720" anchor="t">
            <a:noAutofit/>
          </a:bodyPr>
          <a:lstStyle/>
          <a:p>
            <a:pPr>
              <a:lnSpc>
                <a:spcPct val="100000"/>
              </a:lnSpc>
              <a:spcBef>
                <a:spcPts val="200"/>
              </a:spcBef>
            </a:pPr>
            <a:r>
              <a:rPr lang="en-US" sz="1400" dirty="0">
                <a:solidFill>
                  <a:schemeClr val="accent3">
                    <a:lumMod val="25000"/>
                  </a:schemeClr>
                </a:solidFill>
                <a:latin typeface="Abadi"/>
              </a:rPr>
              <a:t>Request the Falcon9 Launch Wiki page from its URL</a:t>
            </a:r>
          </a:p>
          <a:p>
            <a:pPr>
              <a:lnSpc>
                <a:spcPct val="100000"/>
              </a:lnSpc>
              <a:spcBef>
                <a:spcPts val="200"/>
              </a:spcBef>
            </a:pPr>
            <a:r>
              <a:rPr lang="en-US" sz="1400" dirty="0">
                <a:solidFill>
                  <a:schemeClr val="accent3">
                    <a:lumMod val="25000"/>
                  </a:schemeClr>
                </a:solidFill>
                <a:latin typeface="Abadi"/>
              </a:rPr>
              <a:t>Create a </a:t>
            </a:r>
            <a:r>
              <a:rPr lang="en-US" sz="1400" dirty="0" err="1">
                <a:solidFill>
                  <a:schemeClr val="accent3">
                    <a:lumMod val="25000"/>
                  </a:schemeClr>
                </a:solidFill>
                <a:latin typeface="Abadi"/>
              </a:rPr>
              <a:t>BeautifulSoup</a:t>
            </a:r>
            <a:r>
              <a:rPr lang="en-US" sz="1400" dirty="0">
                <a:solidFill>
                  <a:schemeClr val="accent3">
                    <a:lumMod val="25000"/>
                  </a:schemeClr>
                </a:solidFill>
                <a:latin typeface="Abadi"/>
              </a:rPr>
              <a:t> object from the HTML response</a:t>
            </a:r>
          </a:p>
          <a:p>
            <a:pPr>
              <a:lnSpc>
                <a:spcPct val="100000"/>
              </a:lnSpc>
              <a:spcBef>
                <a:spcPts val="200"/>
              </a:spcBef>
            </a:pPr>
            <a:r>
              <a:rPr lang="en-US" sz="1400" dirty="0">
                <a:solidFill>
                  <a:schemeClr val="accent3">
                    <a:lumMod val="25000"/>
                  </a:schemeClr>
                </a:solidFill>
                <a:latin typeface="Abadi"/>
              </a:rPr>
              <a:t>Extract all the table from HTML header (</a:t>
            </a:r>
            <a:r>
              <a:rPr lang="en-US" sz="1400" dirty="0" err="1">
                <a:solidFill>
                  <a:schemeClr val="accent3">
                    <a:lumMod val="25000"/>
                  </a:schemeClr>
                </a:solidFill>
                <a:latin typeface="Abadi"/>
              </a:rPr>
              <a:t>beSoup.find_all</a:t>
            </a:r>
            <a:r>
              <a:rPr lang="en-US" sz="1400" dirty="0">
                <a:solidFill>
                  <a:schemeClr val="accent3">
                    <a:lumMod val="25000"/>
                  </a:schemeClr>
                </a:solidFill>
                <a:latin typeface="Abadi"/>
              </a:rPr>
              <a:t>('table'))</a:t>
            </a:r>
          </a:p>
          <a:p>
            <a:pPr>
              <a:lnSpc>
                <a:spcPct val="100000"/>
              </a:lnSpc>
              <a:spcBef>
                <a:spcPts val="200"/>
              </a:spcBef>
            </a:pPr>
            <a:r>
              <a:rPr lang="en-US" sz="1400" dirty="0">
                <a:solidFill>
                  <a:schemeClr val="accent3">
                    <a:lumMod val="25000"/>
                  </a:schemeClr>
                </a:solidFill>
                <a:latin typeface="Abadi"/>
              </a:rPr>
              <a:t>Extract all column/variable names from the HTML table header (</a:t>
            </a:r>
            <a:r>
              <a:rPr lang="en-US" sz="1400" dirty="0" err="1">
                <a:solidFill>
                  <a:schemeClr val="accent3">
                    <a:lumMod val="25000"/>
                  </a:schemeClr>
                </a:solidFill>
                <a:latin typeface="Abadi"/>
              </a:rPr>
              <a:t>first_launch_table.find_all</a:t>
            </a:r>
            <a:r>
              <a:rPr lang="en-US" sz="1400" dirty="0">
                <a:solidFill>
                  <a:schemeClr val="accent3">
                    <a:lumMod val="25000"/>
                  </a:schemeClr>
                </a:solidFill>
                <a:latin typeface="Abadi"/>
              </a:rPr>
              <a:t>('</a:t>
            </a:r>
            <a:r>
              <a:rPr lang="en-US" sz="1400" dirty="0" err="1">
                <a:solidFill>
                  <a:schemeClr val="accent3">
                    <a:lumMod val="25000"/>
                  </a:schemeClr>
                </a:solidFill>
                <a:latin typeface="Abadi"/>
              </a:rPr>
              <a:t>th</a:t>
            </a:r>
            <a:r>
              <a:rPr lang="en-US" sz="1400" dirty="0">
                <a:solidFill>
                  <a:schemeClr val="accent3">
                    <a:lumMod val="25000"/>
                  </a:schemeClr>
                </a:solidFill>
                <a:latin typeface="Abadi"/>
              </a:rPr>
              <a:t>'))</a:t>
            </a:r>
          </a:p>
          <a:p>
            <a:pPr>
              <a:lnSpc>
                <a:spcPct val="100000"/>
              </a:lnSpc>
              <a:spcBef>
                <a:spcPts val="200"/>
              </a:spcBef>
            </a:pPr>
            <a:r>
              <a:rPr lang="en-US" sz="1400" dirty="0">
                <a:solidFill>
                  <a:schemeClr val="accent3">
                    <a:lumMod val="25000"/>
                  </a:schemeClr>
                </a:solidFill>
                <a:latin typeface="Abadi"/>
              </a:rPr>
              <a:t>Create an empty dictionary with keys from the extracted column names</a:t>
            </a:r>
          </a:p>
          <a:p>
            <a:pPr>
              <a:lnSpc>
                <a:spcPct val="100000"/>
              </a:lnSpc>
              <a:spcBef>
                <a:spcPts val="200"/>
              </a:spcBef>
            </a:pPr>
            <a:r>
              <a:rPr lang="en-US" sz="1400" dirty="0">
                <a:solidFill>
                  <a:schemeClr val="accent3">
                    <a:lumMod val="25000"/>
                  </a:schemeClr>
                </a:solidFill>
                <a:latin typeface="Abadi"/>
              </a:rPr>
              <a:t>Get row element value by using the ID</a:t>
            </a:r>
          </a:p>
          <a:p>
            <a:pPr>
              <a:lnSpc>
                <a:spcPct val="100000"/>
              </a:lnSpc>
              <a:spcBef>
                <a:spcPts val="200"/>
              </a:spcBef>
            </a:pPr>
            <a:r>
              <a:rPr lang="en-US" sz="1400" dirty="0">
                <a:solidFill>
                  <a:schemeClr val="accent3">
                    <a:lumMod val="25000"/>
                  </a:schemeClr>
                </a:solidFill>
                <a:latin typeface="Abadi"/>
              </a:rPr>
              <a:t>Append value into the dictionary (For specific attribute list)</a:t>
            </a:r>
          </a:p>
          <a:p>
            <a:pPr>
              <a:lnSpc>
                <a:spcPct val="100000"/>
              </a:lnSpc>
              <a:spcBef>
                <a:spcPts val="200"/>
              </a:spcBef>
            </a:pPr>
            <a:r>
              <a:rPr lang="en-US" sz="1400" dirty="0">
                <a:solidFill>
                  <a:schemeClr val="accent3">
                    <a:lumMod val="25000"/>
                  </a:schemeClr>
                </a:solidFill>
                <a:latin typeface="Abadi"/>
              </a:rPr>
              <a:t>Create a </a:t>
            </a:r>
            <a:r>
              <a:rPr lang="en-US" sz="1400" dirty="0" err="1">
                <a:solidFill>
                  <a:schemeClr val="accent3">
                    <a:lumMod val="25000"/>
                  </a:schemeClr>
                </a:solidFill>
                <a:latin typeface="Abadi"/>
              </a:rPr>
              <a:t>dataframe</a:t>
            </a:r>
            <a:r>
              <a:rPr lang="en-US" sz="1400" dirty="0">
                <a:solidFill>
                  <a:schemeClr val="accent3">
                    <a:lumMod val="25000"/>
                  </a:schemeClr>
                </a:solidFill>
                <a:latin typeface="Abadi"/>
              </a:rPr>
              <a:t> from the parsed launch record values which are filled into launch dictionary</a:t>
            </a:r>
            <a:endParaRPr lang="en-US" sz="1400" dirty="0">
              <a:solidFill>
                <a:schemeClr val="accent3">
                  <a:lumMod val="25000"/>
                </a:schemeClr>
              </a:solidFill>
              <a:latin typeface="Abadi" panose="020B0604020104020204" pitchFamily="34" charset="0"/>
            </a:endParaRPr>
          </a:p>
          <a:p>
            <a:pPr>
              <a:lnSpc>
                <a:spcPct val="100000"/>
              </a:lnSpc>
              <a:spcBef>
                <a:spcPts val="200"/>
              </a:spcBef>
            </a:pPr>
            <a:r>
              <a:rPr lang="en-US" sz="1400" dirty="0">
                <a:solidFill>
                  <a:schemeClr val="accent3">
                    <a:lumMod val="25000"/>
                  </a:schemeClr>
                </a:solidFill>
                <a:latin typeface="Abadi" panose="020B0604020104020204" pitchFamily="34" charset="0"/>
                <a:hlinkClick r:id="rId3"/>
              </a:rPr>
              <a:t>https://github.com/UsmanFarooqBajwa/WinningSpaceRaceWithDataScience/blob/main/6%20-%20jupyter-labs-webscraping.ipynb</a:t>
            </a:r>
            <a:endParaRPr lang="en-US" sz="1400" dirty="0">
              <a:solidFill>
                <a:schemeClr val="accent3">
                  <a:lumMod val="25000"/>
                </a:schemeClr>
              </a:solidFill>
              <a:latin typeface="Abadi" panose="020B0604020104020204" pitchFamily="34" charset="0"/>
            </a:endParaRPr>
          </a:p>
          <a:p>
            <a:pPr>
              <a:lnSpc>
                <a:spcPct val="100000"/>
              </a:lnSpc>
              <a:spcBef>
                <a:spcPts val="2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Picture 6" descr="A diagram of a project">
            <a:extLst>
              <a:ext uri="{FF2B5EF4-FFF2-40B4-BE49-F238E27FC236}">
                <a16:creationId xmlns:a16="http://schemas.microsoft.com/office/drawing/2014/main" id="{F6C36D5A-3551-55DD-C388-F52CEDEDD4D2}"/>
              </a:ext>
            </a:extLst>
          </p:cNvPr>
          <p:cNvPicPr>
            <a:picLocks noChangeAspect="1"/>
          </p:cNvPicPr>
          <p:nvPr/>
        </p:nvPicPr>
        <p:blipFill>
          <a:blip r:embed="rId4"/>
          <a:stretch>
            <a:fillRect/>
          </a:stretch>
        </p:blipFill>
        <p:spPr>
          <a:xfrm>
            <a:off x="6180211" y="1792289"/>
            <a:ext cx="4953954" cy="437466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3611"/>
            <a:ext cx="5211241" cy="4493352"/>
          </a:xfrm>
          <a:prstGeom prst="rect">
            <a:avLst/>
          </a:prstGeom>
        </p:spPr>
        <p:txBody>
          <a:bodyPr/>
          <a:lstStyle/>
          <a:p>
            <a:pPr>
              <a:spcBef>
                <a:spcPts val="200"/>
              </a:spcBef>
            </a:pPr>
            <a:r>
              <a:rPr lang="en-US" sz="1600" dirty="0">
                <a:solidFill>
                  <a:schemeClr val="accent3">
                    <a:lumMod val="25000"/>
                  </a:schemeClr>
                </a:solidFill>
                <a:latin typeface="Abadi" panose="020B0604020104020204" pitchFamily="34" charset="0"/>
              </a:rPr>
              <a:t>Create </a:t>
            </a:r>
            <a:r>
              <a:rPr lang="en-US" sz="1600" dirty="0" err="1">
                <a:solidFill>
                  <a:schemeClr val="accent3">
                    <a:lumMod val="25000"/>
                  </a:schemeClr>
                </a:solidFill>
                <a:latin typeface="Abadi" panose="020B0604020104020204" pitchFamily="34" charset="0"/>
              </a:rPr>
              <a:t>Datafram</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Identify and calculate the percentage of the missing values in each attribute. (</a:t>
            </a:r>
            <a:r>
              <a:rPr lang="en-US" sz="1600" dirty="0" err="1">
                <a:solidFill>
                  <a:schemeClr val="accent3">
                    <a:lumMod val="25000"/>
                  </a:schemeClr>
                </a:solidFill>
                <a:latin typeface="Abadi" panose="020B0604020104020204" pitchFamily="34" charset="0"/>
              </a:rPr>
              <a:t>df.isnull</a:t>
            </a:r>
            <a:r>
              <a:rPr lang="en-US" sz="1600" dirty="0">
                <a:solidFill>
                  <a:schemeClr val="accent3">
                    <a:lumMod val="25000"/>
                  </a:schemeClr>
                </a:solidFill>
                <a:latin typeface="Abadi" panose="020B0604020104020204" pitchFamily="34" charset="0"/>
              </a:rPr>
              <a:t>().sum()/</a:t>
            </a:r>
            <a:r>
              <a:rPr lang="en-US" sz="1600" dirty="0" err="1">
                <a:solidFill>
                  <a:schemeClr val="accent3">
                    <a:lumMod val="25000"/>
                  </a:schemeClr>
                </a:solidFill>
                <a:latin typeface="Abadi" panose="020B0604020104020204" pitchFamily="34" charset="0"/>
              </a:rPr>
              <a:t>len</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)*100)</a:t>
            </a:r>
          </a:p>
          <a:p>
            <a:pPr>
              <a:spcBef>
                <a:spcPts val="200"/>
              </a:spcBef>
            </a:pPr>
            <a:r>
              <a:rPr lang="en-US" sz="1600" dirty="0">
                <a:solidFill>
                  <a:schemeClr val="accent3">
                    <a:lumMod val="25000"/>
                  </a:schemeClr>
                </a:solidFill>
                <a:latin typeface="Abadi" panose="020B0604020104020204" pitchFamily="34" charset="0"/>
              </a:rPr>
              <a:t>Identify the datatype of each attribute. (</a:t>
            </a:r>
            <a:r>
              <a:rPr lang="en-US" sz="1600" dirty="0" err="1">
                <a:solidFill>
                  <a:schemeClr val="accent3">
                    <a:lumMod val="25000"/>
                  </a:schemeClr>
                </a:solidFill>
                <a:latin typeface="Abadi" panose="020B0604020104020204" pitchFamily="34" charset="0"/>
              </a:rPr>
              <a:t>df.dtypes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Calculate the number of launches on each site.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Calculate the number and occurrence of each orbit.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['Orbit'].</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Calculate the number and </a:t>
            </a:r>
            <a:r>
              <a:rPr lang="en-US" sz="1600" dirty="0" err="1">
                <a:solidFill>
                  <a:schemeClr val="accent3">
                    <a:lumMod val="25000"/>
                  </a:schemeClr>
                </a:solidFill>
                <a:latin typeface="Abadi" panose="020B0604020104020204" pitchFamily="34" charset="0"/>
              </a:rPr>
              <a:t>occurence</a:t>
            </a:r>
            <a:r>
              <a:rPr lang="en-US" sz="1600" dirty="0">
                <a:solidFill>
                  <a:schemeClr val="accent3">
                    <a:lumMod val="25000"/>
                  </a:schemeClr>
                </a:solidFill>
                <a:latin typeface="Abadi" panose="020B0604020104020204" pitchFamily="34" charset="0"/>
              </a:rPr>
              <a:t> of mission outcome of each orbits.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['Outcome'].</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Create a landing outcome label from Outcome column and assign it to 'Class' attribute.</a:t>
            </a:r>
          </a:p>
          <a:p>
            <a:pPr>
              <a:spcBef>
                <a:spcPts val="200"/>
              </a:spcBef>
            </a:pPr>
            <a:r>
              <a:rPr lang="en-US" sz="1600" dirty="0">
                <a:solidFill>
                  <a:schemeClr val="accent3">
                    <a:lumMod val="25000"/>
                  </a:schemeClr>
                </a:solidFill>
                <a:latin typeface="Abadi" panose="020B0604020104020204" pitchFamily="34" charset="0"/>
              </a:rPr>
              <a:t>Check the mean of 'Class' attribute.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["Class"].</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hlinkClick r:id="rId3"/>
              </a:rPr>
              <a:t>https://github.com/UsmanFarooqBajwa/WinningSpaceRaceWithDataScience/blob/main/8-%20labs-jupyter-spacex-Data%20wrangling.ipynb</a:t>
            </a:r>
            <a:endParaRPr lang="en-US" sz="1600" dirty="0"/>
          </a:p>
          <a:p>
            <a:pPr>
              <a:spcBef>
                <a:spcPts val="200"/>
              </a:spcBef>
            </a:pPr>
            <a:endParaRPr lang="en-US" sz="1600" dirty="0"/>
          </a:p>
          <a:p>
            <a:pPr>
              <a:spcBef>
                <a:spcPts val="200"/>
              </a:spcBef>
            </a:pPr>
            <a:endParaRPr lang="en-US" sz="1600" dirty="0"/>
          </a:p>
          <a:p>
            <a:pPr>
              <a:spcBef>
                <a:spcPts val="200"/>
              </a:spcBef>
            </a:pPr>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2F825C16-02B9-506A-DD7F-1A6523DD2CB3}"/>
              </a:ext>
            </a:extLst>
          </p:cNvPr>
          <p:cNvSpPr txBox="1">
            <a:spLocks/>
          </p:cNvSpPr>
          <p:nvPr/>
        </p:nvSpPr>
        <p:spPr>
          <a:xfrm>
            <a:off x="6095999" y="1683611"/>
            <a:ext cx="474501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pic>
        <p:nvPicPr>
          <p:cNvPr id="6" name="Picture 5">
            <a:extLst>
              <a:ext uri="{FF2B5EF4-FFF2-40B4-BE49-F238E27FC236}">
                <a16:creationId xmlns:a16="http://schemas.microsoft.com/office/drawing/2014/main" id="{EF95BEB4-AF7D-39A6-2B19-54BD502A2E32}"/>
              </a:ext>
            </a:extLst>
          </p:cNvPr>
          <p:cNvPicPr>
            <a:picLocks noChangeAspect="1"/>
          </p:cNvPicPr>
          <p:nvPr/>
        </p:nvPicPr>
        <p:blipFill>
          <a:blip r:embed="rId4"/>
          <a:stretch>
            <a:fillRect/>
          </a:stretch>
        </p:blipFill>
        <p:spPr>
          <a:xfrm>
            <a:off x="6479690" y="1748600"/>
            <a:ext cx="4978281" cy="417886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143999" y="6323959"/>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252"/>
            <a:ext cx="9745589" cy="5056094"/>
          </a:xfrm>
          <a:prstGeom prst="rect">
            <a:avLst/>
          </a:prstGeom>
        </p:spPr>
        <p:txBody>
          <a:bodyPr lIns="91440" tIns="45720" rIns="91440" bIns="45720" anchor="t"/>
          <a:lstStyle/>
          <a:p>
            <a:pPr>
              <a:lnSpc>
                <a:spcPct val="100000"/>
              </a:lnSpc>
              <a:spcBef>
                <a:spcPts val="400"/>
              </a:spcBef>
            </a:pPr>
            <a:r>
              <a:rPr lang="en-US" sz="1800" dirty="0">
                <a:solidFill>
                  <a:schemeClr val="accent3">
                    <a:lumMod val="25000"/>
                  </a:schemeClr>
                </a:solidFill>
                <a:latin typeface="Abadi"/>
              </a:rPr>
              <a:t>Plot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PayloadMassand</a:t>
            </a:r>
            <a:r>
              <a:rPr lang="en-US" sz="1800" dirty="0">
                <a:solidFill>
                  <a:schemeClr val="accent3">
                    <a:lumMod val="25000"/>
                  </a:schemeClr>
                </a:solidFill>
                <a:latin typeface="Abadi"/>
              </a:rPr>
              <a:t> along with overlay of the launch outcome is showing that </a:t>
            </a:r>
            <a:r>
              <a:rPr lang="en-US" sz="1800" dirty="0" err="1">
                <a:solidFill>
                  <a:schemeClr val="accent3">
                    <a:lumMod val="25000"/>
                  </a:schemeClr>
                </a:solidFill>
                <a:latin typeface="Abadi"/>
              </a:rPr>
              <a:t>heavey</a:t>
            </a:r>
            <a:r>
              <a:rPr lang="en-US" sz="1800" dirty="0">
                <a:solidFill>
                  <a:schemeClr val="accent3">
                    <a:lumMod val="25000"/>
                  </a:schemeClr>
                </a:solidFill>
                <a:latin typeface="Abadi"/>
              </a:rPr>
              <a:t> payload are less likely to land. And it also showing that as the flight number increases, the first stage is more likely to land successfully.</a:t>
            </a:r>
          </a:p>
          <a:p>
            <a:pPr>
              <a:lnSpc>
                <a:spcPct val="100000"/>
              </a:lnSpc>
              <a:spcBef>
                <a:spcPts val="400"/>
              </a:spcBef>
            </a:pPr>
            <a:r>
              <a:rPr lang="en-US" sz="1800" dirty="0">
                <a:solidFill>
                  <a:schemeClr val="accent3">
                    <a:lumMod val="25000"/>
                  </a:schemeClr>
                </a:solidFill>
                <a:latin typeface="Abadi"/>
              </a:rPr>
              <a:t>Visualize the relationship between Flight Number and Launch Site</a:t>
            </a:r>
          </a:p>
          <a:p>
            <a:pPr>
              <a:lnSpc>
                <a:spcPct val="100000"/>
              </a:lnSpc>
              <a:spcBef>
                <a:spcPts val="400"/>
              </a:spcBef>
            </a:pPr>
            <a:r>
              <a:rPr lang="en-US" sz="1800" dirty="0">
                <a:solidFill>
                  <a:schemeClr val="accent3">
                    <a:lumMod val="25000"/>
                  </a:schemeClr>
                </a:solidFill>
                <a:latin typeface="Abadi"/>
              </a:rPr>
              <a:t>Visualize the relationship between Payload and Launch Site</a:t>
            </a:r>
          </a:p>
          <a:p>
            <a:pPr>
              <a:lnSpc>
                <a:spcPct val="100000"/>
              </a:lnSpc>
              <a:spcBef>
                <a:spcPts val="400"/>
              </a:spcBef>
            </a:pPr>
            <a:r>
              <a:rPr lang="en-US" sz="1800" dirty="0">
                <a:solidFill>
                  <a:schemeClr val="accent3">
                    <a:lumMod val="25000"/>
                  </a:schemeClr>
                </a:solidFill>
                <a:latin typeface="Abadi"/>
              </a:rPr>
              <a:t>Visualize the relationship between success rate of each orbit type</a:t>
            </a:r>
          </a:p>
          <a:p>
            <a:pPr>
              <a:lnSpc>
                <a:spcPct val="100000"/>
              </a:lnSpc>
              <a:spcBef>
                <a:spcPts val="400"/>
              </a:spcBef>
            </a:pPr>
            <a:r>
              <a:rPr lang="en-US" sz="1800" dirty="0">
                <a:solidFill>
                  <a:schemeClr val="accent3">
                    <a:lumMod val="25000"/>
                  </a:schemeClr>
                </a:solidFill>
                <a:latin typeface="Abadi"/>
              </a:rPr>
              <a:t>Visualize the relationship between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Orbit type</a:t>
            </a:r>
          </a:p>
          <a:p>
            <a:pPr>
              <a:lnSpc>
                <a:spcPct val="100000"/>
              </a:lnSpc>
              <a:spcBef>
                <a:spcPts val="400"/>
              </a:spcBef>
            </a:pPr>
            <a:r>
              <a:rPr lang="en-US" sz="1800" dirty="0">
                <a:solidFill>
                  <a:schemeClr val="accent3">
                    <a:lumMod val="25000"/>
                  </a:schemeClr>
                </a:solidFill>
                <a:latin typeface="Abadi"/>
              </a:rPr>
              <a:t>Visualize the relationship between Payload and Orbit type</a:t>
            </a:r>
          </a:p>
          <a:p>
            <a:pPr>
              <a:lnSpc>
                <a:spcPct val="100000"/>
              </a:lnSpc>
              <a:spcBef>
                <a:spcPts val="400"/>
              </a:spcBef>
            </a:pPr>
            <a:r>
              <a:rPr lang="en-US" sz="1800" dirty="0">
                <a:solidFill>
                  <a:schemeClr val="accent3">
                    <a:lumMod val="25000"/>
                  </a:schemeClr>
                </a:solidFill>
                <a:latin typeface="Abadi"/>
              </a:rPr>
              <a:t>Visualize the launch success yearly trend</a:t>
            </a:r>
          </a:p>
          <a:p>
            <a:pPr>
              <a:lnSpc>
                <a:spcPct val="100000"/>
              </a:lnSpc>
              <a:spcBef>
                <a:spcPts val="400"/>
              </a:spcBef>
            </a:pPr>
            <a:r>
              <a:rPr lang="en-US" sz="1800" dirty="0">
                <a:solidFill>
                  <a:schemeClr val="accent3">
                    <a:lumMod val="25000"/>
                  </a:schemeClr>
                </a:solidFill>
                <a:latin typeface="Abadi"/>
              </a:rPr>
              <a:t>obtain some preliminary insights about how each important variable would affect the success rate</a:t>
            </a:r>
          </a:p>
          <a:p>
            <a:pPr>
              <a:lnSpc>
                <a:spcPct val="100000"/>
              </a:lnSpc>
              <a:spcBef>
                <a:spcPts val="400"/>
              </a:spcBef>
            </a:pPr>
            <a:r>
              <a:rPr lang="en-US" sz="1800" dirty="0">
                <a:solidFill>
                  <a:schemeClr val="accent3">
                    <a:lumMod val="25000"/>
                  </a:schemeClr>
                </a:solidFill>
                <a:latin typeface="Abadi"/>
              </a:rPr>
              <a:t>Use the function </a:t>
            </a:r>
            <a:r>
              <a:rPr lang="en-US" sz="1800" dirty="0" err="1">
                <a:solidFill>
                  <a:schemeClr val="accent3">
                    <a:lumMod val="25000"/>
                  </a:schemeClr>
                </a:solidFill>
                <a:latin typeface="Abadi"/>
              </a:rPr>
              <a:t>get_dummies</a:t>
            </a:r>
            <a:r>
              <a:rPr lang="en-US" sz="1800" dirty="0">
                <a:solidFill>
                  <a:schemeClr val="accent3">
                    <a:lumMod val="25000"/>
                  </a:schemeClr>
                </a:solidFill>
                <a:latin typeface="Abadi"/>
              </a:rPr>
              <a:t> and features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to apply </a:t>
            </a:r>
            <a:r>
              <a:rPr lang="en-US" sz="1800" dirty="0" err="1">
                <a:solidFill>
                  <a:schemeClr val="accent3">
                    <a:lumMod val="25000"/>
                  </a:schemeClr>
                </a:solidFill>
                <a:latin typeface="Abadi"/>
              </a:rPr>
              <a:t>OneHotEncoder</a:t>
            </a:r>
            <a:r>
              <a:rPr lang="en-US" sz="1800" dirty="0">
                <a:solidFill>
                  <a:schemeClr val="accent3">
                    <a:lumMod val="25000"/>
                  </a:schemeClr>
                </a:solidFill>
                <a:latin typeface="Abadi"/>
              </a:rPr>
              <a:t> to the column Orbits, </a:t>
            </a:r>
            <a:r>
              <a:rPr lang="en-US" sz="1800" dirty="0" err="1">
                <a:solidFill>
                  <a:schemeClr val="accent3">
                    <a:lumMod val="25000"/>
                  </a:schemeClr>
                </a:solidFill>
                <a:latin typeface="Abadi"/>
              </a:rPr>
              <a:t>LaunchSite</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LandingPad</a:t>
            </a:r>
            <a:r>
              <a:rPr lang="en-US" sz="1800" dirty="0">
                <a:solidFill>
                  <a:schemeClr val="accent3">
                    <a:lumMod val="25000"/>
                  </a:schemeClr>
                </a:solidFill>
                <a:latin typeface="Abadi"/>
              </a:rPr>
              <a:t>, and Serial.</a:t>
            </a:r>
          </a:p>
          <a:p>
            <a:pPr>
              <a:lnSpc>
                <a:spcPct val="100000"/>
              </a:lnSpc>
              <a:spcBef>
                <a:spcPts val="400"/>
              </a:spcBef>
            </a:pPr>
            <a:r>
              <a:rPr lang="en-US" sz="1800" dirty="0">
                <a:solidFill>
                  <a:schemeClr val="accent3">
                    <a:lumMod val="25000"/>
                  </a:schemeClr>
                </a:solidFill>
                <a:latin typeface="Abadi"/>
              </a:rPr>
              <a:t> </a:t>
            </a:r>
            <a:r>
              <a:rPr lang="en-US" sz="1800" dirty="0">
                <a:solidFill>
                  <a:schemeClr val="accent3">
                    <a:lumMod val="25000"/>
                  </a:schemeClr>
                </a:solidFill>
                <a:latin typeface="Abadi" panose="020B0604020104020204" pitchFamily="34" charset="0"/>
                <a:hlinkClick r:id="rId3"/>
              </a:rPr>
              <a:t>https://github.com/UsmanFarooqBajwa/WinningSpaceRaceWithDataScience/blob/main/jupyter-labs-eda-dataviz.ipynb</a:t>
            </a:r>
            <a:endParaRPr lang="en-US" sz="1800" dirty="0">
              <a:solidFill>
                <a:schemeClr val="accent3">
                  <a:lumMod val="25000"/>
                </a:schemeClr>
              </a:solidFill>
              <a:latin typeface="Abadi" panose="020B0604020104020204" pitchFamily="34" charset="0"/>
            </a:endParaRPr>
          </a:p>
          <a:p>
            <a:pPr>
              <a:lnSpc>
                <a:spcPct val="100000"/>
              </a:lnSpc>
              <a:spcBef>
                <a:spcPts val="400"/>
              </a:spcBef>
            </a:pP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494"/>
            <a:ext cx="10192280" cy="4759419"/>
          </a:xfrm>
          <a:prstGeom prst="rect">
            <a:avLst/>
          </a:prstGeom>
        </p:spPr>
        <p:txBody>
          <a:bodyPr lIns="91440" tIns="45720" rIns="91440" bIns="45720" anchor="t"/>
          <a:lstStyle/>
          <a:p>
            <a:pPr>
              <a:lnSpc>
                <a:spcPct val="100000"/>
              </a:lnSpc>
              <a:spcBef>
                <a:spcPts val="200"/>
              </a:spcBef>
            </a:pPr>
            <a:r>
              <a:rPr lang="en-US" sz="1400" dirty="0">
                <a:solidFill>
                  <a:schemeClr val="accent3">
                    <a:lumMod val="25000"/>
                  </a:schemeClr>
                </a:solidFill>
                <a:latin typeface="Abadi"/>
              </a:rPr>
              <a:t>Load the SQL extension and establish a connection with the database.</a:t>
            </a:r>
          </a:p>
          <a:p>
            <a:pPr>
              <a:lnSpc>
                <a:spcPct val="100000"/>
              </a:lnSpc>
              <a:spcBef>
                <a:spcPts val="200"/>
              </a:spcBef>
            </a:pPr>
            <a:r>
              <a:rPr lang="en-US" sz="1400" dirty="0">
                <a:solidFill>
                  <a:schemeClr val="accent3">
                    <a:lumMod val="25000"/>
                  </a:schemeClr>
                </a:solidFill>
                <a:latin typeface="Abadi"/>
              </a:rPr>
              <a:t>Remove blank rows from table.</a:t>
            </a:r>
          </a:p>
          <a:p>
            <a:pPr>
              <a:lnSpc>
                <a:spcPct val="100000"/>
              </a:lnSpc>
              <a:spcBef>
                <a:spcPts val="200"/>
              </a:spcBef>
            </a:pPr>
            <a:r>
              <a:rPr lang="en-US" sz="1400" dirty="0">
                <a:solidFill>
                  <a:schemeClr val="accent3">
                    <a:lumMod val="25000"/>
                  </a:schemeClr>
                </a:solidFill>
                <a:latin typeface="Abadi"/>
              </a:rPr>
              <a:t>Following queries are made into the database to know more about things inside data. </a:t>
            </a:r>
          </a:p>
          <a:p>
            <a:pPr lvl="1">
              <a:lnSpc>
                <a:spcPct val="100000"/>
              </a:lnSpc>
              <a:spcBef>
                <a:spcPts val="200"/>
              </a:spcBef>
            </a:pPr>
            <a:r>
              <a:rPr lang="en-US" sz="1400" dirty="0">
                <a:solidFill>
                  <a:schemeClr val="accent3">
                    <a:lumMod val="25000"/>
                  </a:schemeClr>
                </a:solidFill>
                <a:latin typeface="Abadi"/>
              </a:rPr>
              <a:t>Check the names of the unique launch sites in the space mission.</a:t>
            </a:r>
          </a:p>
          <a:p>
            <a:pPr lvl="1">
              <a:lnSpc>
                <a:spcPct val="100000"/>
              </a:lnSpc>
              <a:spcBef>
                <a:spcPts val="200"/>
              </a:spcBef>
            </a:pPr>
            <a:r>
              <a:rPr lang="en-US" sz="1400" dirty="0">
                <a:solidFill>
                  <a:schemeClr val="accent3">
                    <a:lumMod val="25000"/>
                  </a:schemeClr>
                </a:solidFill>
                <a:latin typeface="Abadi"/>
              </a:rPr>
              <a:t>Check the records where launch sites begin with the string 'CCA'.</a:t>
            </a:r>
          </a:p>
          <a:p>
            <a:pPr lvl="1">
              <a:lnSpc>
                <a:spcPct val="100000"/>
              </a:lnSpc>
              <a:spcBef>
                <a:spcPts val="200"/>
              </a:spcBef>
            </a:pPr>
            <a:r>
              <a:rPr lang="en-US" sz="1400" dirty="0">
                <a:solidFill>
                  <a:schemeClr val="accent3">
                    <a:lumMod val="25000"/>
                  </a:schemeClr>
                </a:solidFill>
                <a:latin typeface="Abadi"/>
              </a:rPr>
              <a:t>know the total payload mass carried by boosters launched by NASA (CRS).</a:t>
            </a:r>
          </a:p>
          <a:p>
            <a:pPr lvl="1">
              <a:lnSpc>
                <a:spcPct val="100000"/>
              </a:lnSpc>
              <a:spcBef>
                <a:spcPts val="200"/>
              </a:spcBef>
            </a:pPr>
            <a:r>
              <a:rPr lang="en-US" sz="1400" dirty="0">
                <a:solidFill>
                  <a:schemeClr val="accent3">
                    <a:lumMod val="25000"/>
                  </a:schemeClr>
                </a:solidFill>
                <a:latin typeface="Abadi"/>
              </a:rPr>
              <a:t>See what is the average payload mass carried by booster version F9 v1.1.</a:t>
            </a:r>
          </a:p>
          <a:p>
            <a:pPr lvl="1">
              <a:lnSpc>
                <a:spcPct val="100000"/>
              </a:lnSpc>
              <a:spcBef>
                <a:spcPts val="200"/>
              </a:spcBef>
            </a:pPr>
            <a:r>
              <a:rPr lang="en-US" sz="1400" dirty="0">
                <a:solidFill>
                  <a:schemeClr val="accent3">
                    <a:lumMod val="25000"/>
                  </a:schemeClr>
                </a:solidFill>
                <a:latin typeface="Abadi"/>
              </a:rPr>
              <a:t>To know the date when the first </a:t>
            </a:r>
            <a:r>
              <a:rPr lang="en-US" sz="1400" dirty="0" err="1">
                <a:solidFill>
                  <a:schemeClr val="accent3">
                    <a:lumMod val="25000"/>
                  </a:schemeClr>
                </a:solidFill>
                <a:latin typeface="Abadi"/>
              </a:rPr>
              <a:t>succesful</a:t>
            </a:r>
            <a:r>
              <a:rPr lang="en-US" sz="1400" dirty="0">
                <a:solidFill>
                  <a:schemeClr val="accent3">
                    <a:lumMod val="25000"/>
                  </a:schemeClr>
                </a:solidFill>
                <a:latin typeface="Abadi"/>
              </a:rPr>
              <a:t> landing outcome in ground pad was </a:t>
            </a:r>
            <a:r>
              <a:rPr lang="en-US" sz="1400" dirty="0" err="1">
                <a:solidFill>
                  <a:schemeClr val="accent3">
                    <a:lumMod val="25000"/>
                  </a:schemeClr>
                </a:solidFill>
                <a:latin typeface="Abadi"/>
              </a:rPr>
              <a:t>acheived</a:t>
            </a:r>
            <a:r>
              <a:rPr lang="en-US" sz="1400" dirty="0">
                <a:solidFill>
                  <a:schemeClr val="accent3">
                    <a:lumMod val="25000"/>
                  </a:schemeClr>
                </a:solidFill>
                <a:latin typeface="Abadi"/>
              </a:rPr>
              <a:t>.</a:t>
            </a:r>
          </a:p>
          <a:p>
            <a:pPr lvl="1">
              <a:lnSpc>
                <a:spcPct val="100000"/>
              </a:lnSpc>
              <a:spcBef>
                <a:spcPts val="200"/>
              </a:spcBef>
            </a:pPr>
            <a:r>
              <a:rPr lang="en-US" sz="1400" dirty="0">
                <a:solidFill>
                  <a:schemeClr val="accent3">
                    <a:lumMod val="25000"/>
                  </a:schemeClr>
                </a:solidFill>
                <a:latin typeface="Abadi"/>
              </a:rPr>
              <a:t>What are the names of the boosters which have success in drone ship and have payload mass greater than 4000 but less than 6000.</a:t>
            </a:r>
          </a:p>
          <a:p>
            <a:pPr lvl="1">
              <a:lnSpc>
                <a:spcPct val="100000"/>
              </a:lnSpc>
              <a:spcBef>
                <a:spcPts val="200"/>
              </a:spcBef>
            </a:pPr>
            <a:r>
              <a:rPr lang="en-US" sz="1400" dirty="0">
                <a:solidFill>
                  <a:schemeClr val="accent3">
                    <a:lumMod val="25000"/>
                  </a:schemeClr>
                </a:solidFill>
                <a:latin typeface="Abadi"/>
              </a:rPr>
              <a:t>Check that the total number of successful and failure mission outcomes.</a:t>
            </a:r>
          </a:p>
          <a:p>
            <a:pPr lvl="1">
              <a:lnSpc>
                <a:spcPct val="100000"/>
              </a:lnSpc>
              <a:spcBef>
                <a:spcPts val="200"/>
              </a:spcBef>
            </a:pPr>
            <a:r>
              <a:rPr lang="en-US" sz="1400" dirty="0">
                <a:solidFill>
                  <a:schemeClr val="accent3">
                    <a:lumMod val="25000"/>
                  </a:schemeClr>
                </a:solidFill>
                <a:latin typeface="Abadi"/>
              </a:rPr>
              <a:t>See the names of the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which have carried the maximum payload mass.</a:t>
            </a:r>
          </a:p>
          <a:p>
            <a:pPr lvl="1">
              <a:lnSpc>
                <a:spcPct val="100000"/>
              </a:lnSpc>
              <a:spcBef>
                <a:spcPts val="200"/>
              </a:spcBef>
            </a:pPr>
            <a:r>
              <a:rPr lang="en-US" sz="1400" dirty="0">
                <a:solidFill>
                  <a:schemeClr val="accent3">
                    <a:lumMod val="25000"/>
                  </a:schemeClr>
                </a:solidFill>
                <a:latin typeface="Abadi"/>
              </a:rPr>
              <a:t>Check the records for the months in year 2015 what is the month names,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booster versions,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in drone ship.</a:t>
            </a:r>
          </a:p>
          <a:p>
            <a:pPr lvl="1">
              <a:lnSpc>
                <a:spcPct val="100000"/>
              </a:lnSpc>
              <a:spcBef>
                <a:spcPts val="200"/>
              </a:spcBef>
            </a:pPr>
            <a:r>
              <a:rPr lang="en-US" sz="1400" dirty="0">
                <a:solidFill>
                  <a:schemeClr val="accent3">
                    <a:lumMod val="25000"/>
                  </a:schemeClr>
                </a:solidFill>
                <a:latin typeface="Abadi"/>
              </a:rPr>
              <a:t>See the order of the landing outcomes between the date 2010-06-04 and 2017-03-20.</a:t>
            </a:r>
          </a:p>
          <a:p>
            <a:pPr>
              <a:lnSpc>
                <a:spcPct val="100000"/>
              </a:lnSpc>
              <a:spcBef>
                <a:spcPts val="200"/>
              </a:spcBef>
            </a:pPr>
            <a:r>
              <a:rPr lang="en-US" sz="1400" dirty="0">
                <a:solidFill>
                  <a:schemeClr val="accent3">
                    <a:lumMod val="25000"/>
                  </a:schemeClr>
                </a:solidFill>
                <a:latin typeface="Abadi" panose="020B0604020104020204" pitchFamily="34" charset="0"/>
                <a:hlinkClick r:id="rId3"/>
              </a:rPr>
              <a:t>https://github.com/UsmanFarooqBajwa/WinningSpaceRaceWithDataScience/blob/main/2%20-%20jupyter-labs-eda-sql-coursera_sqllite.ipynb</a:t>
            </a:r>
            <a:endParaRPr lang="en-US" sz="1400" dirty="0">
              <a:solidFill>
                <a:schemeClr val="accent3">
                  <a:lumMod val="25000"/>
                </a:schemeClr>
              </a:solidFill>
              <a:latin typeface="Abadi" panose="020B0604020104020204" pitchFamily="34" charset="0"/>
            </a:endParaRPr>
          </a:p>
          <a:p>
            <a:pPr>
              <a:lnSpc>
                <a:spcPct val="100000"/>
              </a:lnSpc>
              <a:spcBef>
                <a:spcPts val="200"/>
              </a:spcBef>
            </a:pPr>
            <a:endParaRPr lang="en-US" sz="1400" dirty="0"/>
          </a:p>
          <a:p>
            <a:pPr>
              <a:spcBef>
                <a:spcPts val="200"/>
              </a:spcBef>
            </a:pPr>
            <a:endParaRPr lang="en-US" sz="1100" dirty="0"/>
          </a:p>
          <a:p>
            <a:pPr>
              <a:spcBef>
                <a:spcPts val="200"/>
              </a:spcBef>
            </a:pPr>
            <a:endParaRPr lang="en-US" sz="11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circle object create a circle on the map for specific object. It is good to for view and analysis.</a:t>
            </a:r>
          </a:p>
          <a:p>
            <a:pPr>
              <a:lnSpc>
                <a:spcPct val="100000"/>
              </a:lnSpc>
              <a:spcBef>
                <a:spcPts val="1400"/>
              </a:spcBef>
            </a:pPr>
            <a:r>
              <a:rPr lang="en-US" sz="2200" dirty="0">
                <a:solidFill>
                  <a:schemeClr val="accent3">
                    <a:lumMod val="25000"/>
                  </a:schemeClr>
                </a:solidFill>
                <a:latin typeface="Abadi" panose="020B0604020104020204" pitchFamily="34" charset="0"/>
              </a:rPr>
              <a:t>The marker object create a marker explaining the name / detail about the area.</a:t>
            </a:r>
          </a:p>
          <a:p>
            <a:pPr>
              <a:lnSpc>
                <a:spcPct val="100000"/>
              </a:lnSpc>
              <a:spcBef>
                <a:spcPts val="1400"/>
              </a:spcBef>
            </a:pPr>
            <a:r>
              <a:rPr lang="en-US" sz="2200" dirty="0">
                <a:solidFill>
                  <a:schemeClr val="accent3">
                    <a:lumMod val="25000"/>
                  </a:schemeClr>
                </a:solidFill>
                <a:latin typeface="Abadi" panose="020B0604020104020204" pitchFamily="34" charset="0"/>
              </a:rPr>
              <a:t>The line object create line between two object to show distance or path.</a:t>
            </a:r>
          </a:p>
          <a:p>
            <a:pPr>
              <a:lnSpc>
                <a:spcPct val="100000"/>
              </a:lnSpc>
              <a:spcBef>
                <a:spcPts val="1400"/>
              </a:spcBef>
            </a:pPr>
            <a:r>
              <a:rPr lang="en-US" sz="2200" dirty="0">
                <a:solidFill>
                  <a:schemeClr val="accent3">
                    <a:lumMod val="25000"/>
                  </a:schemeClr>
                </a:solidFill>
                <a:latin typeface="Abadi" panose="020B0604020104020204" pitchFamily="34" charset="0"/>
              </a:rPr>
              <a:t>The these objects are required to see the launch sites along with the name and circle on the map and distance between certain points.</a:t>
            </a:r>
          </a:p>
          <a:p>
            <a:pPr>
              <a:lnSpc>
                <a:spcPct val="100000"/>
              </a:lnSpc>
              <a:spcBef>
                <a:spcPts val="1400"/>
              </a:spcBef>
            </a:pPr>
            <a:r>
              <a:rPr lang="en-US" sz="2200" dirty="0">
                <a:solidFill>
                  <a:schemeClr val="accent3">
                    <a:lumMod val="25000"/>
                  </a:schemeClr>
                </a:solidFill>
                <a:latin typeface="Abadi" panose="020B0604020104020204" pitchFamily="34" charset="0"/>
              </a:rPr>
              <a:t>It is good for geographical pattern analysis about launch sites.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https://github.com/UsmanFarooqBajwa/WinningSpaceRaceWithDataScience/blob/main/10_3_2%20-%20ab_jupyter_launch_site_location.ipynb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check the success rate of each site.</a:t>
            </a:r>
          </a:p>
          <a:p>
            <a:pPr>
              <a:lnSpc>
                <a:spcPct val="100000"/>
              </a:lnSpc>
              <a:spcBef>
                <a:spcPts val="1400"/>
              </a:spcBef>
            </a:pPr>
            <a:r>
              <a:rPr lang="en-US" sz="2200" dirty="0">
                <a:solidFill>
                  <a:schemeClr val="accent3">
                    <a:lumMod val="25000"/>
                  </a:schemeClr>
                </a:solidFill>
                <a:latin typeface="Abadi" panose="020B0604020104020204" pitchFamily="34" charset="0"/>
              </a:rPr>
              <a:t>Want to check the percentage of higher success rate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Want to check the relationship between payload and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Want to check the higher payload are being used in which site.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https://github.com/UsmanFarooqBajwa/WinningSpaceRaceWithDataScience/blob/main/10_3_2%20spacex_dash_app.py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18</a:t>
            </a:fld>
            <a:endParaRPr lang="en-US"/>
          </a:p>
        </p:txBody>
      </p:sp>
      <p:pic>
        <p:nvPicPr>
          <p:cNvPr id="7" name="Content Placeholder 6" descr="A diagram of a model&#10;&#10;Description automatically generated">
            <a:extLst>
              <a:ext uri="{FF2B5EF4-FFF2-40B4-BE49-F238E27FC236}">
                <a16:creationId xmlns:a16="http://schemas.microsoft.com/office/drawing/2014/main" id="{2B3712B7-D2A1-2317-5018-4BD795A91CAE}"/>
              </a:ext>
            </a:extLst>
          </p:cNvPr>
          <p:cNvPicPr>
            <a:picLocks noGrp="1" noChangeAspect="1"/>
          </p:cNvPicPr>
          <p:nvPr>
            <p:ph idx="4294967295"/>
          </p:nvPr>
        </p:nvPicPr>
        <p:blipFill>
          <a:blip r:embed="rId3"/>
          <a:stretch>
            <a:fillRect/>
          </a:stretch>
        </p:blipFill>
        <p:spPr>
          <a:xfrm>
            <a:off x="1073305" y="1648925"/>
            <a:ext cx="10045389" cy="4670425"/>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9200"/>
            <a:ext cx="10738818" cy="5100150"/>
          </a:xfrm>
          <a:prstGeom prst="rect">
            <a:avLst/>
          </a:prstGeom>
        </p:spPr>
        <p:txBody>
          <a:bodyPr>
            <a:noAutofit/>
          </a:bodyPr>
          <a:lstStyle/>
          <a:p>
            <a:pPr>
              <a:lnSpc>
                <a:spcPct val="100000"/>
              </a:lnSpc>
              <a:spcBef>
                <a:spcPts val="300"/>
              </a:spcBef>
            </a:pPr>
            <a:r>
              <a:rPr lang="en-US" sz="1600" dirty="0">
                <a:solidFill>
                  <a:schemeClr val="accent3">
                    <a:lumMod val="25000"/>
                  </a:schemeClr>
                </a:solidFill>
                <a:latin typeface="Abadi" panose="020B0604020104020204" pitchFamily="34" charset="0"/>
              </a:rPr>
              <a:t>Download the data. Load it into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and save in as X </a:t>
            </a:r>
            <a:r>
              <a:rPr lang="en-US" sz="1600" dirty="0" err="1">
                <a:solidFill>
                  <a:schemeClr val="accent3">
                    <a:lumMod val="25000"/>
                  </a:schemeClr>
                </a:solidFill>
                <a:latin typeface="Abadi" panose="020B0604020104020204" pitchFamily="34" charset="0"/>
              </a:rPr>
              <a:t>varible.X</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pd.read_csv</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wget.download</a:t>
            </a:r>
            <a:r>
              <a:rPr lang="en-US" sz="1600" dirty="0">
                <a:solidFill>
                  <a:schemeClr val="accent3">
                    <a:lumMod val="25000"/>
                  </a:schemeClr>
                </a:solidFill>
                <a:latin typeface="Abadi" panose="020B0604020104020204" pitchFamily="34" charset="0"/>
              </a:rPr>
              <a:t>(URL2))</a:t>
            </a:r>
          </a:p>
          <a:p>
            <a:pPr>
              <a:lnSpc>
                <a:spcPct val="100000"/>
              </a:lnSpc>
              <a:spcBef>
                <a:spcPts val="300"/>
              </a:spcBef>
            </a:pPr>
            <a:r>
              <a:rPr lang="en-US" sz="1600" dirty="0">
                <a:solidFill>
                  <a:schemeClr val="accent3">
                    <a:lumMod val="25000"/>
                  </a:schemeClr>
                </a:solidFill>
                <a:latin typeface="Abadi" panose="020B0604020104020204" pitchFamily="34" charset="0"/>
              </a:rPr>
              <a:t>Create a NumPy array from the column Class in data, by applying the method </a:t>
            </a:r>
            <a:r>
              <a:rPr lang="en-US" sz="1600" dirty="0" err="1">
                <a:solidFill>
                  <a:schemeClr val="accent3">
                    <a:lumMod val="25000"/>
                  </a:schemeClr>
                </a:solidFill>
                <a:latin typeface="Abadi" panose="020B0604020104020204" pitchFamily="34" charset="0"/>
              </a:rPr>
              <a:t>to_numpy</a:t>
            </a:r>
            <a:r>
              <a:rPr lang="en-US" sz="1600" dirty="0">
                <a:solidFill>
                  <a:schemeClr val="accent3">
                    <a:lumMod val="25000"/>
                  </a:schemeClr>
                </a:solidFill>
                <a:latin typeface="Abadi" panose="020B0604020104020204" pitchFamily="34" charset="0"/>
              </a:rPr>
              <a:t>() then assign it to the variable Y.</a:t>
            </a:r>
          </a:p>
          <a:p>
            <a:pPr>
              <a:lnSpc>
                <a:spcPct val="100000"/>
              </a:lnSpc>
              <a:spcBef>
                <a:spcPts val="300"/>
              </a:spcBef>
            </a:pPr>
            <a:r>
              <a:rPr lang="en-US" sz="1600" dirty="0">
                <a:solidFill>
                  <a:schemeClr val="accent3">
                    <a:lumMod val="25000"/>
                  </a:schemeClr>
                </a:solidFill>
                <a:latin typeface="Abadi" panose="020B0604020104020204" pitchFamily="34" charset="0"/>
              </a:rPr>
              <a:t>Standardize the data in X. transform = </a:t>
            </a:r>
            <a:r>
              <a:rPr lang="en-US" sz="1600" dirty="0" err="1">
                <a:solidFill>
                  <a:schemeClr val="accent3">
                    <a:lumMod val="25000"/>
                  </a:schemeClr>
                </a:solidFill>
                <a:latin typeface="Abadi" panose="020B0604020104020204" pitchFamily="34" charset="0"/>
              </a:rPr>
              <a:t>preprocessing.StandardScaler</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Transform the data and save back to Variable X.</a:t>
            </a:r>
          </a:p>
          <a:p>
            <a:pPr>
              <a:lnSpc>
                <a:spcPct val="100000"/>
              </a:lnSpc>
              <a:spcBef>
                <a:spcPts val="300"/>
              </a:spcBef>
            </a:pPr>
            <a:r>
              <a:rPr lang="en-US" sz="1600" dirty="0">
                <a:solidFill>
                  <a:schemeClr val="accent3">
                    <a:lumMod val="25000"/>
                  </a:schemeClr>
                </a:solidFill>
                <a:latin typeface="Abadi" panose="020B0604020104020204" pitchFamily="34" charset="0"/>
              </a:rPr>
              <a:t>Split the data into training and testing data using the function </a:t>
            </a:r>
            <a:r>
              <a:rPr lang="en-US" sz="1600" dirty="0" err="1">
                <a:solidFill>
                  <a:schemeClr val="accent3">
                    <a:lumMod val="25000"/>
                  </a:schemeClr>
                </a:solidFill>
                <a:latin typeface="Abadi" panose="020B0604020104020204" pitchFamily="34" charset="0"/>
              </a:rPr>
              <a:t>train_test_split</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X_train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X_test</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Y_train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Y_test</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train_test_split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X,Y,test_size</a:t>
            </a:r>
            <a:r>
              <a:rPr lang="en-US" sz="1600" dirty="0">
                <a:solidFill>
                  <a:schemeClr val="accent3">
                    <a:lumMod val="25000"/>
                  </a:schemeClr>
                </a:solidFill>
                <a:latin typeface="Abadi" panose="020B0604020104020204" pitchFamily="34" charset="0"/>
              </a:rPr>
              <a:t>=.2,random_state=2)</a:t>
            </a:r>
          </a:p>
          <a:p>
            <a:pPr>
              <a:lnSpc>
                <a:spcPct val="100000"/>
              </a:lnSpc>
              <a:spcBef>
                <a:spcPts val="300"/>
              </a:spcBef>
            </a:pPr>
            <a:r>
              <a:rPr lang="en-US" sz="1600" dirty="0">
                <a:solidFill>
                  <a:schemeClr val="accent3">
                    <a:lumMod val="25000"/>
                  </a:schemeClr>
                </a:solidFill>
                <a:latin typeface="Abadi" panose="020B0604020104020204" pitchFamily="34" charset="0"/>
              </a:rPr>
              <a:t>Create a Logistic regression model. </a:t>
            </a:r>
            <a:r>
              <a:rPr lang="en-US" sz="1600" dirty="0" err="1">
                <a:solidFill>
                  <a:schemeClr val="accent3">
                    <a:lumMod val="25000"/>
                  </a:schemeClr>
                </a:solidFill>
                <a:latin typeface="Abadi" panose="020B0604020104020204" pitchFamily="34" charset="0"/>
              </a:rPr>
              <a:t>lr</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LogisticRegression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latin typeface="Abadi" panose="020B0604020104020204" pitchFamily="34" charset="0"/>
              </a:rPr>
              <a:t>Add </a:t>
            </a:r>
            <a:r>
              <a:rPr lang="en-US" sz="1600" dirty="0" err="1">
                <a:latin typeface="Abadi" panose="020B0604020104020204" pitchFamily="34" charset="0"/>
              </a:rPr>
              <a:t>logitic</a:t>
            </a:r>
            <a:r>
              <a:rPr lang="en-US" sz="1600" dirty="0">
                <a:latin typeface="Abadi" panose="020B0604020104020204" pitchFamily="34" charset="0"/>
              </a:rPr>
              <a:t> regression model along with the parameter inside </a:t>
            </a:r>
            <a:r>
              <a:rPr lang="en-US" sz="1600" dirty="0" err="1">
                <a:latin typeface="Abadi" panose="020B0604020104020204" pitchFamily="34" charset="0"/>
              </a:rPr>
              <a:t>GridSearchCV</a:t>
            </a:r>
            <a:r>
              <a:rPr lang="en-US" sz="1600" dirty="0">
                <a:latin typeface="Abadi" panose="020B0604020104020204" pitchFamily="34" charset="0"/>
              </a:rPr>
              <a:t> function to create object. </a:t>
            </a:r>
            <a:r>
              <a:rPr lang="en-US" sz="1600" dirty="0" err="1">
                <a:latin typeface="Abadi" panose="020B0604020104020204" pitchFamily="34" charset="0"/>
              </a:rPr>
              <a:t>logreg_cv</a:t>
            </a:r>
            <a:r>
              <a:rPr lang="en-US" sz="1600" dirty="0">
                <a:latin typeface="Abadi" panose="020B0604020104020204" pitchFamily="34" charset="0"/>
              </a:rPr>
              <a:t> = </a:t>
            </a:r>
            <a:r>
              <a:rPr lang="en-US" sz="1600" dirty="0" err="1">
                <a:latin typeface="Abadi" panose="020B0604020104020204" pitchFamily="34" charset="0"/>
              </a:rPr>
              <a:t>GridSearchCV</a:t>
            </a:r>
            <a:r>
              <a:rPr lang="en-US" sz="1600" dirty="0">
                <a:latin typeface="Abadi" panose="020B0604020104020204" pitchFamily="34" charset="0"/>
              </a:rPr>
              <a:t>(estimator=</a:t>
            </a:r>
            <a:r>
              <a:rPr lang="en-US" sz="1600" dirty="0" err="1">
                <a:latin typeface="Abadi" panose="020B0604020104020204" pitchFamily="34" charset="0"/>
              </a:rPr>
              <a:t>lr,param_grid</a:t>
            </a:r>
            <a:r>
              <a:rPr lang="en-US" sz="1600" dirty="0">
                <a:latin typeface="Abadi" panose="020B0604020104020204" pitchFamily="34" charset="0"/>
              </a:rPr>
              <a:t>=</a:t>
            </a:r>
            <a:r>
              <a:rPr lang="en-US" sz="1600" dirty="0" err="1">
                <a:latin typeface="Abadi" panose="020B0604020104020204" pitchFamily="34" charset="0"/>
              </a:rPr>
              <a:t>parameters,cv</a:t>
            </a:r>
            <a:r>
              <a:rPr lang="en-US" sz="1600" dirty="0">
                <a:latin typeface="Abadi" panose="020B0604020104020204" pitchFamily="34" charset="0"/>
              </a:rPr>
              <a:t>=10)</a:t>
            </a:r>
          </a:p>
          <a:p>
            <a:pPr>
              <a:lnSpc>
                <a:spcPct val="100000"/>
              </a:lnSpc>
              <a:spcBef>
                <a:spcPts val="300"/>
              </a:spcBef>
            </a:pPr>
            <a:r>
              <a:rPr lang="en-US" sz="1600" dirty="0">
                <a:latin typeface="Abadi" panose="020B0604020104020204" pitchFamily="34" charset="0"/>
              </a:rPr>
              <a:t>Then fit this </a:t>
            </a:r>
            <a:r>
              <a:rPr lang="en-US" sz="1600" dirty="0" err="1">
                <a:latin typeface="Abadi" panose="020B0604020104020204" pitchFamily="34" charset="0"/>
              </a:rPr>
              <a:t>GridSearchCV</a:t>
            </a:r>
            <a:r>
              <a:rPr lang="en-US" sz="1600" dirty="0">
                <a:latin typeface="Abadi" panose="020B0604020104020204" pitchFamily="34" charset="0"/>
              </a:rPr>
              <a:t> object on train dataset to find the best Hyperparameters. </a:t>
            </a:r>
            <a:r>
              <a:rPr lang="en-US" sz="1600" dirty="0" err="1">
                <a:latin typeface="Abadi" panose="020B0604020104020204" pitchFamily="34" charset="0"/>
              </a:rPr>
              <a:t>logreg_cv.fit</a:t>
            </a:r>
            <a:r>
              <a:rPr lang="en-US" sz="1600" dirty="0">
                <a:latin typeface="Abadi" panose="020B0604020104020204" pitchFamily="34" charset="0"/>
              </a:rPr>
              <a:t>(</a:t>
            </a:r>
            <a:r>
              <a:rPr lang="en-US" sz="1600" dirty="0" err="1">
                <a:latin typeface="Abadi" panose="020B0604020104020204" pitchFamily="34" charset="0"/>
              </a:rPr>
              <a:t>X_train,Y_train</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Calculate the accuracy on the test data using the method score. print("Test Accuracy score:",</a:t>
            </a:r>
            <a:r>
              <a:rPr lang="en-US" sz="1600" dirty="0" err="1">
                <a:latin typeface="Abadi" panose="020B0604020104020204" pitchFamily="34" charset="0"/>
              </a:rPr>
              <a:t>logreg_cv.score</a:t>
            </a:r>
            <a:r>
              <a:rPr lang="en-US" sz="1600" dirty="0">
                <a:latin typeface="Abadi" panose="020B0604020104020204" pitchFamily="34" charset="0"/>
              </a:rPr>
              <a:t>(</a:t>
            </a:r>
            <a:r>
              <a:rPr lang="en-US" sz="1600" dirty="0" err="1">
                <a:latin typeface="Abadi" panose="020B0604020104020204" pitchFamily="34" charset="0"/>
              </a:rPr>
              <a:t>X_test</a:t>
            </a:r>
            <a:r>
              <a:rPr lang="en-US" sz="1600" dirty="0">
                <a:latin typeface="Abadi" panose="020B0604020104020204" pitchFamily="34" charset="0"/>
              </a:rPr>
              <a:t>, </a:t>
            </a:r>
            <a:r>
              <a:rPr lang="en-US" sz="1600" dirty="0" err="1">
                <a:latin typeface="Abadi" panose="020B0604020104020204" pitchFamily="34" charset="0"/>
              </a:rPr>
              <a:t>Y_test</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Create a confusion matrix on test data result. </a:t>
            </a:r>
            <a:r>
              <a:rPr lang="en-US" sz="1600" dirty="0" err="1">
                <a:latin typeface="Abadi" panose="020B0604020104020204" pitchFamily="34" charset="0"/>
              </a:rPr>
              <a:t>plot_confusion_matrix</a:t>
            </a:r>
            <a:r>
              <a:rPr lang="en-US" sz="1600" dirty="0">
                <a:latin typeface="Abadi" panose="020B0604020104020204" pitchFamily="34" charset="0"/>
              </a:rPr>
              <a:t>(</a:t>
            </a:r>
            <a:r>
              <a:rPr lang="en-US" sz="1600" dirty="0" err="1">
                <a:latin typeface="Abadi" panose="020B0604020104020204" pitchFamily="34" charset="0"/>
              </a:rPr>
              <a:t>Y_test,yhat</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Add </a:t>
            </a:r>
            <a:r>
              <a:rPr lang="en-US" sz="1600" dirty="0" err="1">
                <a:latin typeface="Abadi" panose="020B0604020104020204" pitchFamily="34" charset="0"/>
              </a:rPr>
              <a:t>logitic</a:t>
            </a:r>
            <a:r>
              <a:rPr lang="en-US" sz="1600" dirty="0">
                <a:latin typeface="Abadi" panose="020B0604020104020204" pitchFamily="34" charset="0"/>
              </a:rPr>
              <a:t> regression model along with the parameter inside </a:t>
            </a:r>
            <a:r>
              <a:rPr lang="en-US" sz="1600" dirty="0" err="1">
                <a:latin typeface="Abadi" panose="020B0604020104020204" pitchFamily="34" charset="0"/>
              </a:rPr>
              <a:t>GridSearchCV</a:t>
            </a:r>
            <a:r>
              <a:rPr lang="en-US" sz="1600" dirty="0">
                <a:latin typeface="Abadi" panose="020B0604020104020204" pitchFamily="34" charset="0"/>
              </a:rPr>
              <a:t> function to create object. </a:t>
            </a:r>
            <a:r>
              <a:rPr lang="en-US" sz="1600" dirty="0" err="1">
                <a:latin typeface="Abadi" panose="020B0604020104020204" pitchFamily="34" charset="0"/>
              </a:rPr>
              <a:t>logreg_cv</a:t>
            </a:r>
            <a:r>
              <a:rPr lang="en-US" sz="1600" dirty="0">
                <a:latin typeface="Abadi" panose="020B0604020104020204" pitchFamily="34" charset="0"/>
              </a:rPr>
              <a:t> = </a:t>
            </a:r>
            <a:r>
              <a:rPr lang="en-US" sz="1600" dirty="0" err="1">
                <a:latin typeface="Abadi" panose="020B0604020104020204" pitchFamily="34" charset="0"/>
              </a:rPr>
              <a:t>GridSearchCV</a:t>
            </a:r>
            <a:r>
              <a:rPr lang="en-US" sz="1600" dirty="0">
                <a:latin typeface="Abadi" panose="020B0604020104020204" pitchFamily="34" charset="0"/>
              </a:rPr>
              <a:t>(estimator=</a:t>
            </a:r>
            <a:r>
              <a:rPr lang="en-US" sz="1600" dirty="0" err="1">
                <a:latin typeface="Abadi" panose="020B0604020104020204" pitchFamily="34" charset="0"/>
              </a:rPr>
              <a:t>lr,param_grid</a:t>
            </a:r>
            <a:r>
              <a:rPr lang="en-US" sz="1600" dirty="0">
                <a:latin typeface="Abadi" panose="020B0604020104020204" pitchFamily="34" charset="0"/>
              </a:rPr>
              <a:t>=</a:t>
            </a:r>
            <a:r>
              <a:rPr lang="en-US" sz="1600" dirty="0" err="1">
                <a:latin typeface="Abadi" panose="020B0604020104020204" pitchFamily="34" charset="0"/>
              </a:rPr>
              <a:t>parameters,cv</a:t>
            </a:r>
            <a:r>
              <a:rPr lang="en-US" sz="1600" dirty="0">
                <a:latin typeface="Abadi" panose="020B0604020104020204" pitchFamily="34" charset="0"/>
              </a:rPr>
              <a:t>=10)</a:t>
            </a:r>
          </a:p>
          <a:p>
            <a:pPr>
              <a:lnSpc>
                <a:spcPct val="100000"/>
              </a:lnSpc>
              <a:spcBef>
                <a:spcPts val="300"/>
              </a:spcBef>
            </a:pPr>
            <a:r>
              <a:rPr lang="en-US" sz="1600" dirty="0">
                <a:latin typeface="Abadi" panose="020B0604020104020204" pitchFamily="34" charset="0"/>
              </a:rPr>
              <a:t>Then fit this </a:t>
            </a:r>
            <a:r>
              <a:rPr lang="en-US" sz="1600" dirty="0" err="1">
                <a:latin typeface="Abadi" panose="020B0604020104020204" pitchFamily="34" charset="0"/>
              </a:rPr>
              <a:t>GridSearchCV</a:t>
            </a:r>
            <a:r>
              <a:rPr lang="en-US" sz="1600" dirty="0">
                <a:latin typeface="Abadi" panose="020B0604020104020204" pitchFamily="34" charset="0"/>
              </a:rPr>
              <a:t> object on train dataset to find the best Hyperparameters. </a:t>
            </a:r>
            <a:r>
              <a:rPr lang="en-US" sz="1600" dirty="0" err="1">
                <a:latin typeface="Abadi" panose="020B0604020104020204" pitchFamily="34" charset="0"/>
              </a:rPr>
              <a:t>logreg_cv.fit</a:t>
            </a:r>
            <a:r>
              <a:rPr lang="en-US" sz="1600" dirty="0">
                <a:latin typeface="Abadi" panose="020B0604020104020204" pitchFamily="34" charset="0"/>
              </a:rPr>
              <a:t>(</a:t>
            </a:r>
            <a:r>
              <a:rPr lang="en-US" sz="1600" dirty="0" err="1">
                <a:latin typeface="Abadi" panose="020B0604020104020204" pitchFamily="34" charset="0"/>
              </a:rPr>
              <a:t>X_train,Y_train</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Calculate the accuracy on the test data using the method score. print("Test Accuracy score: ",</a:t>
            </a:r>
            <a:r>
              <a:rPr lang="en-US" sz="1600" dirty="0" err="1">
                <a:latin typeface="Abadi" panose="020B0604020104020204" pitchFamily="34" charset="0"/>
              </a:rPr>
              <a:t>logreg</a:t>
            </a:r>
            <a:r>
              <a:rPr lang="en-US" sz="1600" dirty="0">
                <a:latin typeface="Abadi" panose="020B0604020104020204" pitchFamily="34" charset="0"/>
              </a:rPr>
              <a:t> _</a:t>
            </a:r>
            <a:r>
              <a:rPr lang="en-US" sz="1600" dirty="0" err="1">
                <a:latin typeface="Abadi" panose="020B0604020104020204" pitchFamily="34" charset="0"/>
              </a:rPr>
              <a:t>cv.score</a:t>
            </a:r>
            <a:r>
              <a:rPr lang="en-US" sz="1600" dirty="0">
                <a:latin typeface="Abadi" panose="020B0604020104020204" pitchFamily="34" charset="0"/>
              </a:rPr>
              <a:t>(</a:t>
            </a:r>
            <a:r>
              <a:rPr lang="en-US" sz="1600" dirty="0" err="1">
                <a:latin typeface="Abadi" panose="020B0604020104020204" pitchFamily="34" charset="0"/>
              </a:rPr>
              <a:t>X_test</a:t>
            </a:r>
            <a:r>
              <a:rPr lang="en-US" sz="1600" dirty="0">
                <a:latin typeface="Abadi" panose="020B0604020104020204" pitchFamily="34" charset="0"/>
              </a:rPr>
              <a:t>, </a:t>
            </a:r>
            <a:r>
              <a:rPr lang="en-US" sz="1600" dirty="0" err="1">
                <a:latin typeface="Abadi" panose="020B0604020104020204" pitchFamily="34" charset="0"/>
              </a:rPr>
              <a:t>Y_test</a:t>
            </a:r>
            <a:r>
              <a:rPr lang="en-US" sz="1600" dirty="0">
                <a:latin typeface="Abadi" panose="020B0604020104020204" pitchFamily="34" charset="0"/>
              </a:rPr>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260203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110" y="1219200"/>
            <a:ext cx="11088414" cy="5100150"/>
          </a:xfrm>
          <a:prstGeom prst="rect">
            <a:avLst/>
          </a:prstGeom>
        </p:spPr>
        <p:txBody>
          <a:bodyPr>
            <a:noAutofit/>
          </a:bodyPr>
          <a:lstStyle/>
          <a:p>
            <a:pPr>
              <a:lnSpc>
                <a:spcPct val="100000"/>
              </a:lnSpc>
              <a:spcBef>
                <a:spcPts val="300"/>
              </a:spcBef>
            </a:pPr>
            <a:r>
              <a:rPr lang="en-US" sz="1600" dirty="0">
                <a:solidFill>
                  <a:schemeClr val="accent3">
                    <a:lumMod val="25000"/>
                  </a:schemeClr>
                </a:solidFill>
                <a:latin typeface="Abadi" panose="020B0604020104020204" pitchFamily="34" charset="0"/>
              </a:rPr>
              <a:t>Create a support vector machine model. </a:t>
            </a:r>
            <a:r>
              <a:rPr lang="en-US" sz="1600" dirty="0" err="1">
                <a:solidFill>
                  <a:schemeClr val="accent3">
                    <a:lumMod val="25000"/>
                  </a:schemeClr>
                </a:solidFill>
                <a:latin typeface="Abadi" panose="020B0604020104020204" pitchFamily="34" charset="0"/>
              </a:rPr>
              <a:t>svm</a:t>
            </a:r>
            <a:r>
              <a:rPr lang="en-US" sz="1600" dirty="0">
                <a:solidFill>
                  <a:schemeClr val="accent3">
                    <a:lumMod val="25000"/>
                  </a:schemeClr>
                </a:solidFill>
                <a:latin typeface="Abadi" panose="020B0604020104020204" pitchFamily="34" charset="0"/>
              </a:rPr>
              <a:t> = SVC()</a:t>
            </a:r>
          </a:p>
          <a:p>
            <a:pPr>
              <a:lnSpc>
                <a:spcPct val="100000"/>
              </a:lnSpc>
              <a:spcBef>
                <a:spcPts val="300"/>
              </a:spcBef>
            </a:pPr>
            <a:r>
              <a:rPr lang="en-US" sz="1600" dirty="0">
                <a:solidFill>
                  <a:schemeClr val="accent3">
                    <a:lumMod val="25000"/>
                  </a:schemeClr>
                </a:solidFill>
                <a:latin typeface="Abadi" panose="020B0604020104020204" pitchFamily="34" charset="0"/>
              </a:rPr>
              <a:t>Set the parameters. parameters = {'kernel':('linear', '</a:t>
            </a:r>
            <a:r>
              <a:rPr lang="en-US" sz="1600" dirty="0" err="1">
                <a:solidFill>
                  <a:schemeClr val="accent3">
                    <a:lumMod val="25000"/>
                  </a:schemeClr>
                </a:solidFill>
                <a:latin typeface="Abadi" panose="020B0604020104020204" pitchFamily="34" charset="0"/>
              </a:rPr>
              <a:t>rbf</a:t>
            </a:r>
            <a:r>
              <a:rPr lang="en-US" sz="1600" dirty="0">
                <a:solidFill>
                  <a:schemeClr val="accent3">
                    <a:lumMod val="25000"/>
                  </a:schemeClr>
                </a:solidFill>
                <a:latin typeface="Abadi" panose="020B0604020104020204" pitchFamily="34" charset="0"/>
              </a:rPr>
              <a:t>','poly','</a:t>
            </a:r>
            <a:r>
              <a:rPr lang="en-US" sz="1600" dirty="0" err="1">
                <a:solidFill>
                  <a:schemeClr val="accent3">
                    <a:lumMod val="25000"/>
                  </a:schemeClr>
                </a:solidFill>
                <a:latin typeface="Abadi" panose="020B0604020104020204" pitchFamily="34" charset="0"/>
              </a:rPr>
              <a:t>rbf</a:t>
            </a:r>
            <a:r>
              <a:rPr lang="en-US" sz="1600" dirty="0">
                <a:solidFill>
                  <a:schemeClr val="accent3">
                    <a:lumMod val="25000"/>
                  </a:schemeClr>
                </a:solidFill>
                <a:latin typeface="Abadi" panose="020B0604020104020204" pitchFamily="34" charset="0"/>
              </a:rPr>
              <a:t>', 'sigmoid'),'C': </a:t>
            </a:r>
            <a:r>
              <a:rPr lang="en-US" sz="1600" dirty="0" err="1">
                <a:solidFill>
                  <a:schemeClr val="accent3">
                    <a:lumMod val="25000"/>
                  </a:schemeClr>
                </a:solidFill>
                <a:latin typeface="Abadi" panose="020B0604020104020204" pitchFamily="34" charset="0"/>
              </a:rPr>
              <a:t>np.logspace</a:t>
            </a:r>
            <a:r>
              <a:rPr lang="en-US" sz="1600" dirty="0">
                <a:solidFill>
                  <a:schemeClr val="accent3">
                    <a:lumMod val="25000"/>
                  </a:schemeClr>
                </a:solidFill>
                <a:latin typeface="Abadi" panose="020B0604020104020204" pitchFamily="34" charset="0"/>
              </a:rPr>
              <a:t>(-3, 3, 5),'gamma':</a:t>
            </a:r>
            <a:r>
              <a:rPr lang="en-US" sz="1600" dirty="0" err="1">
                <a:solidFill>
                  <a:schemeClr val="accent3">
                    <a:lumMod val="25000"/>
                  </a:schemeClr>
                </a:solidFill>
                <a:latin typeface="Abadi" panose="020B0604020104020204" pitchFamily="34" charset="0"/>
              </a:rPr>
              <a:t>np.logspace</a:t>
            </a:r>
            <a:r>
              <a:rPr lang="en-US" sz="1600" dirty="0">
                <a:solidFill>
                  <a:schemeClr val="accent3">
                    <a:lumMod val="25000"/>
                  </a:schemeClr>
                </a:solidFill>
                <a:latin typeface="Abadi" panose="020B0604020104020204" pitchFamily="34" charset="0"/>
              </a:rPr>
              <a:t>(-3, 3, 5)}</a:t>
            </a:r>
          </a:p>
          <a:p>
            <a:pPr>
              <a:lnSpc>
                <a:spcPct val="100000"/>
              </a:lnSpc>
              <a:spcBef>
                <a:spcPts val="300"/>
              </a:spcBef>
            </a:pPr>
            <a:r>
              <a:rPr lang="en-US" sz="1600" dirty="0">
                <a:solidFill>
                  <a:schemeClr val="accent3">
                    <a:lumMod val="25000"/>
                  </a:schemeClr>
                </a:solidFill>
                <a:latin typeface="Abadi" panose="020B0604020104020204" pitchFamily="34" charset="0"/>
              </a:rPr>
              <a:t>Add support vector machine model along with the parameter inside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function to create object. </a:t>
            </a:r>
            <a:r>
              <a:rPr lang="en-US" sz="1600" dirty="0" err="1">
                <a:solidFill>
                  <a:schemeClr val="accent3">
                    <a:lumMod val="25000"/>
                  </a:schemeClr>
                </a:solidFill>
                <a:latin typeface="Abadi" panose="020B0604020104020204" pitchFamily="34" charset="0"/>
              </a:rPr>
              <a:t>svm_cv</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(estimator=</a:t>
            </a:r>
            <a:r>
              <a:rPr lang="en-US" sz="1600" dirty="0" err="1">
                <a:solidFill>
                  <a:schemeClr val="accent3">
                    <a:lumMod val="25000"/>
                  </a:schemeClr>
                </a:solidFill>
                <a:latin typeface="Abadi" panose="020B0604020104020204" pitchFamily="34" charset="0"/>
              </a:rPr>
              <a:t>svm,param_grid</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parameters,cv</a:t>
            </a:r>
            <a:r>
              <a:rPr lang="en-US" sz="1600" dirty="0">
                <a:solidFill>
                  <a:schemeClr val="accent3">
                    <a:lumMod val="25000"/>
                  </a:schemeClr>
                </a:solidFill>
                <a:latin typeface="Abadi" panose="020B0604020104020204" pitchFamily="34" charset="0"/>
              </a:rPr>
              <a:t>=10)</a:t>
            </a:r>
          </a:p>
          <a:p>
            <a:pPr>
              <a:lnSpc>
                <a:spcPct val="100000"/>
              </a:lnSpc>
              <a:spcBef>
                <a:spcPts val="300"/>
              </a:spcBef>
            </a:pPr>
            <a:r>
              <a:rPr lang="en-US" sz="1600" dirty="0">
                <a:solidFill>
                  <a:schemeClr val="accent3">
                    <a:lumMod val="25000"/>
                  </a:schemeClr>
                </a:solidFill>
                <a:latin typeface="Abadi" panose="020B0604020104020204" pitchFamily="34" charset="0"/>
              </a:rPr>
              <a:t>Then fit this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on train dataset to find the best Hyperparameters. </a:t>
            </a:r>
            <a:r>
              <a:rPr lang="en-US" sz="1600" dirty="0" err="1">
                <a:solidFill>
                  <a:schemeClr val="accent3">
                    <a:lumMod val="25000"/>
                  </a:schemeClr>
                </a:solidFill>
                <a:latin typeface="Abadi" panose="020B0604020104020204" pitchFamily="34" charset="0"/>
              </a:rPr>
              <a:t>svm_cv.fit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X_train,Y_train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Calculate the accuracy on the test data using the method score. print("tuned </a:t>
            </a:r>
            <a:r>
              <a:rPr lang="en-US" sz="1600" dirty="0" err="1">
                <a:solidFill>
                  <a:schemeClr val="accent3">
                    <a:lumMod val="25000"/>
                  </a:schemeClr>
                </a:solidFill>
                <a:latin typeface="Abadi" panose="020B0604020104020204" pitchFamily="34" charset="0"/>
              </a:rPr>
              <a:t>hpyerparameters</a:t>
            </a:r>
            <a:r>
              <a:rPr lang="en-US" sz="1600" dirty="0">
                <a:solidFill>
                  <a:schemeClr val="accent3">
                    <a:lumMod val="25000"/>
                  </a:schemeClr>
                </a:solidFill>
                <a:latin typeface="Abadi" panose="020B0604020104020204" pitchFamily="34" charset="0"/>
              </a:rPr>
              <a:t> :(best parameters) ",</a:t>
            </a:r>
            <a:r>
              <a:rPr lang="en-US" sz="1600" dirty="0" err="1">
                <a:solidFill>
                  <a:schemeClr val="accent3">
                    <a:lumMod val="25000"/>
                  </a:schemeClr>
                </a:solidFill>
                <a:latin typeface="Abadi" panose="020B0604020104020204" pitchFamily="34" charset="0"/>
              </a:rPr>
              <a:t>svm_cv.best_params</a:t>
            </a:r>
            <a:r>
              <a:rPr lang="en-US" sz="1600" dirty="0">
                <a:solidFill>
                  <a:schemeClr val="accent3">
                    <a:lumMod val="25000"/>
                  </a:schemeClr>
                </a:solidFill>
                <a:latin typeface="Abadi" panose="020B0604020104020204" pitchFamily="34" charset="0"/>
              </a:rPr>
              <a:t>_)</a:t>
            </a:r>
          </a:p>
          <a:p>
            <a:pPr>
              <a:lnSpc>
                <a:spcPct val="100000"/>
              </a:lnSpc>
              <a:spcBef>
                <a:spcPts val="300"/>
              </a:spcBef>
            </a:pPr>
            <a:r>
              <a:rPr lang="en-US" sz="1600" dirty="0">
                <a:solidFill>
                  <a:schemeClr val="accent3">
                    <a:lumMod val="25000"/>
                  </a:schemeClr>
                </a:solidFill>
                <a:latin typeface="Abadi" panose="020B0604020104020204" pitchFamily="34" charset="0"/>
              </a:rPr>
              <a:t>Create a confusion matrix on test data result.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Y_test,yhat</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Create a decision tree classifier model. tree = </a:t>
            </a:r>
            <a:r>
              <a:rPr lang="en-US" sz="1600" dirty="0" err="1">
                <a:solidFill>
                  <a:schemeClr val="accent3">
                    <a:lumMod val="25000"/>
                  </a:schemeClr>
                </a:solidFill>
                <a:latin typeface="Abadi" panose="020B0604020104020204" pitchFamily="34" charset="0"/>
              </a:rPr>
              <a:t>DecisionTreeClassifier</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Set the parameters. parameters = {'criterion': ['</a:t>
            </a:r>
            <a:r>
              <a:rPr lang="en-US" sz="1600" dirty="0" err="1">
                <a:solidFill>
                  <a:schemeClr val="accent3">
                    <a:lumMod val="25000"/>
                  </a:schemeClr>
                </a:solidFill>
                <a:latin typeface="Abadi" panose="020B0604020104020204" pitchFamily="34" charset="0"/>
              </a:rPr>
              <a:t>gini</a:t>
            </a:r>
            <a:r>
              <a:rPr lang="en-US" sz="1600" dirty="0">
                <a:solidFill>
                  <a:schemeClr val="accent3">
                    <a:lumMod val="25000"/>
                  </a:schemeClr>
                </a:solidFill>
                <a:latin typeface="Abadi" panose="020B0604020104020204" pitchFamily="34" charset="0"/>
              </a:rPr>
              <a:t>', 'entropy'],'splitter': ['best', 'random'],'</a:t>
            </a:r>
            <a:r>
              <a:rPr lang="en-US" sz="1600" dirty="0" err="1">
                <a:solidFill>
                  <a:schemeClr val="accent3">
                    <a:lumMod val="25000"/>
                  </a:schemeClr>
                </a:solidFill>
                <a:latin typeface="Abadi" panose="020B0604020104020204" pitchFamily="34" charset="0"/>
              </a:rPr>
              <a:t>max_depth</a:t>
            </a:r>
            <a:r>
              <a:rPr lang="en-US" sz="1600" dirty="0">
                <a:solidFill>
                  <a:schemeClr val="accent3">
                    <a:lumMod val="25000"/>
                  </a:schemeClr>
                </a:solidFill>
                <a:latin typeface="Abadi" panose="020B0604020104020204" pitchFamily="34" charset="0"/>
              </a:rPr>
              <a:t>': [2*n for n in range(1,10)],'</a:t>
            </a:r>
            <a:r>
              <a:rPr lang="en-US" sz="1600" dirty="0" err="1">
                <a:solidFill>
                  <a:schemeClr val="accent3">
                    <a:lumMod val="25000"/>
                  </a:schemeClr>
                </a:solidFill>
                <a:latin typeface="Abadi" panose="020B0604020104020204" pitchFamily="34" charset="0"/>
              </a:rPr>
              <a:t>max_features</a:t>
            </a:r>
            <a:r>
              <a:rPr lang="en-US" sz="1600" dirty="0">
                <a:solidFill>
                  <a:schemeClr val="accent3">
                    <a:lumMod val="25000"/>
                  </a:schemeClr>
                </a:solidFill>
                <a:latin typeface="Abadi" panose="020B0604020104020204" pitchFamily="34" charset="0"/>
              </a:rPr>
              <a:t>': ['auto', 'sqrt'], '</a:t>
            </a:r>
            <a:r>
              <a:rPr lang="en-US" sz="1600" dirty="0" err="1">
                <a:solidFill>
                  <a:schemeClr val="accent3">
                    <a:lumMod val="25000"/>
                  </a:schemeClr>
                </a:solidFill>
                <a:latin typeface="Abadi" panose="020B0604020104020204" pitchFamily="34" charset="0"/>
              </a:rPr>
              <a:t>min_samples_leaf</a:t>
            </a:r>
            <a:r>
              <a:rPr lang="en-US" sz="1600" dirty="0">
                <a:solidFill>
                  <a:schemeClr val="accent3">
                    <a:lumMod val="25000"/>
                  </a:schemeClr>
                </a:solidFill>
                <a:latin typeface="Abadi" panose="020B0604020104020204" pitchFamily="34" charset="0"/>
              </a:rPr>
              <a:t>': [1, 2, 4],'</a:t>
            </a:r>
            <a:r>
              <a:rPr lang="en-US" sz="1600" dirty="0" err="1">
                <a:solidFill>
                  <a:schemeClr val="accent3">
                    <a:lumMod val="25000"/>
                  </a:schemeClr>
                </a:solidFill>
                <a:latin typeface="Abadi" panose="020B0604020104020204" pitchFamily="34" charset="0"/>
              </a:rPr>
              <a:t>min_samples_split</a:t>
            </a:r>
            <a:r>
              <a:rPr lang="en-US" sz="1600" dirty="0">
                <a:solidFill>
                  <a:schemeClr val="accent3">
                    <a:lumMod val="25000"/>
                  </a:schemeClr>
                </a:solidFill>
                <a:latin typeface="Abadi" panose="020B0604020104020204" pitchFamily="34" charset="0"/>
              </a:rPr>
              <a:t>': [2, 5, 10]}</a:t>
            </a:r>
          </a:p>
          <a:p>
            <a:pPr>
              <a:lnSpc>
                <a:spcPct val="100000"/>
              </a:lnSpc>
              <a:spcBef>
                <a:spcPts val="300"/>
              </a:spcBef>
            </a:pPr>
            <a:r>
              <a:rPr lang="en-US" sz="1600" dirty="0">
                <a:solidFill>
                  <a:schemeClr val="accent3">
                    <a:lumMod val="25000"/>
                  </a:schemeClr>
                </a:solidFill>
                <a:latin typeface="Abadi" panose="020B0604020104020204" pitchFamily="34" charset="0"/>
              </a:rPr>
              <a:t>Add decision tree classifier model along with the parameter inside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function to create object. </a:t>
            </a:r>
            <a:r>
              <a:rPr lang="en-US" sz="1600" dirty="0" err="1">
                <a:solidFill>
                  <a:schemeClr val="accent3">
                    <a:lumMod val="25000"/>
                  </a:schemeClr>
                </a:solidFill>
                <a:latin typeface="Abadi" panose="020B0604020104020204" pitchFamily="34" charset="0"/>
              </a:rPr>
              <a:t>tree_cv</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(estimator=</a:t>
            </a:r>
            <a:r>
              <a:rPr lang="en-US" sz="1600" dirty="0" err="1">
                <a:solidFill>
                  <a:schemeClr val="accent3">
                    <a:lumMod val="25000"/>
                  </a:schemeClr>
                </a:solidFill>
                <a:latin typeface="Abadi" panose="020B0604020104020204" pitchFamily="34" charset="0"/>
              </a:rPr>
              <a:t>tree,param_grid</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parameters,cv</a:t>
            </a:r>
            <a:r>
              <a:rPr lang="en-US" sz="1600" dirty="0">
                <a:solidFill>
                  <a:schemeClr val="accent3">
                    <a:lumMod val="25000"/>
                  </a:schemeClr>
                </a:solidFill>
                <a:latin typeface="Abadi" panose="020B0604020104020204" pitchFamily="34" charset="0"/>
              </a:rPr>
              <a:t>=10)</a:t>
            </a:r>
          </a:p>
          <a:p>
            <a:pPr>
              <a:lnSpc>
                <a:spcPct val="100000"/>
              </a:lnSpc>
              <a:spcBef>
                <a:spcPts val="300"/>
              </a:spcBef>
            </a:pPr>
            <a:r>
              <a:rPr lang="en-US" sz="1600" dirty="0">
                <a:solidFill>
                  <a:schemeClr val="accent3">
                    <a:lumMod val="25000"/>
                  </a:schemeClr>
                </a:solidFill>
                <a:latin typeface="Abadi" panose="020B0604020104020204" pitchFamily="34" charset="0"/>
              </a:rPr>
              <a:t>Then fit this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on train dataset to find the best Hyperparameters. </a:t>
            </a:r>
            <a:r>
              <a:rPr lang="en-US" sz="1600" dirty="0" err="1">
                <a:solidFill>
                  <a:schemeClr val="accent3">
                    <a:lumMod val="25000"/>
                  </a:schemeClr>
                </a:solidFill>
                <a:latin typeface="Abadi" panose="020B0604020104020204" pitchFamily="34" charset="0"/>
              </a:rPr>
              <a:t>tree_cv.fit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X_train,Y_train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Calculate the accuracy on the test data using the method score. print("tuned </a:t>
            </a:r>
            <a:r>
              <a:rPr lang="en-US" sz="1600" dirty="0" err="1">
                <a:solidFill>
                  <a:schemeClr val="accent3">
                    <a:lumMod val="25000"/>
                  </a:schemeClr>
                </a:solidFill>
                <a:latin typeface="Abadi" panose="020B0604020104020204" pitchFamily="34" charset="0"/>
              </a:rPr>
              <a:t>hpyerparameters</a:t>
            </a:r>
            <a:r>
              <a:rPr lang="en-US" sz="1600" dirty="0">
                <a:solidFill>
                  <a:schemeClr val="accent3">
                    <a:lumMod val="25000"/>
                  </a:schemeClr>
                </a:solidFill>
                <a:latin typeface="Abadi" panose="020B0604020104020204" pitchFamily="34" charset="0"/>
              </a:rPr>
              <a:t> :(best parameters) ",</a:t>
            </a:r>
            <a:r>
              <a:rPr lang="en-US" sz="1600" dirty="0" err="1">
                <a:solidFill>
                  <a:schemeClr val="accent3">
                    <a:lumMod val="25000"/>
                  </a:schemeClr>
                </a:solidFill>
                <a:latin typeface="Abadi" panose="020B0604020104020204" pitchFamily="34" charset="0"/>
              </a:rPr>
              <a:t>tree_cv.best_params</a:t>
            </a:r>
            <a:r>
              <a:rPr lang="en-US" sz="1600" dirty="0">
                <a:solidFill>
                  <a:schemeClr val="accent3">
                    <a:lumMod val="25000"/>
                  </a:schemeClr>
                </a:solidFill>
                <a:latin typeface="Abadi" panose="020B0604020104020204" pitchFamily="34" charset="0"/>
              </a:rPr>
              <a:t>_)</a:t>
            </a:r>
          </a:p>
          <a:p>
            <a:pPr>
              <a:lnSpc>
                <a:spcPct val="100000"/>
              </a:lnSpc>
              <a:spcBef>
                <a:spcPts val="300"/>
              </a:spcBef>
            </a:pPr>
            <a:r>
              <a:rPr lang="en-US" sz="1600" dirty="0">
                <a:solidFill>
                  <a:schemeClr val="accent3">
                    <a:lumMod val="25000"/>
                  </a:schemeClr>
                </a:solidFill>
                <a:latin typeface="Abadi" panose="020B0604020104020204" pitchFamily="34" charset="0"/>
              </a:rPr>
              <a:t>Create a confusion matrix on test data result.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Y_test,yhat</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Create a k nearest neighbors model. KNN = </a:t>
            </a:r>
            <a:r>
              <a:rPr lang="en-US" sz="1600" dirty="0" err="1">
                <a:solidFill>
                  <a:schemeClr val="accent3">
                    <a:lumMod val="25000"/>
                  </a:schemeClr>
                </a:solidFill>
                <a:latin typeface="Abadi" panose="020B0604020104020204" pitchFamily="34" charset="0"/>
              </a:rPr>
              <a:t>KNeighborsClassifier</a:t>
            </a:r>
            <a:r>
              <a:rPr lang="en-US" sz="16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472485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110" y="1219200"/>
            <a:ext cx="11088414" cy="5100150"/>
          </a:xfrm>
          <a:prstGeom prst="rect">
            <a:avLst/>
          </a:prstGeom>
        </p:spPr>
        <p:txBody>
          <a:bodyPr>
            <a:noAutofit/>
          </a:bodyPr>
          <a:lstStyle/>
          <a:p>
            <a:pPr>
              <a:lnSpc>
                <a:spcPct val="100000"/>
              </a:lnSpc>
              <a:spcBef>
                <a:spcPts val="300"/>
              </a:spcBef>
            </a:pPr>
            <a:r>
              <a:rPr lang="en-US" sz="1600" dirty="0">
                <a:solidFill>
                  <a:schemeClr val="accent3">
                    <a:lumMod val="25000"/>
                  </a:schemeClr>
                </a:solidFill>
                <a:latin typeface="Abadi" panose="020B0604020104020204" pitchFamily="34" charset="0"/>
              </a:rPr>
              <a:t>Set the parameters. parameters = {'</a:t>
            </a:r>
            <a:r>
              <a:rPr lang="en-US" sz="1600" dirty="0" err="1">
                <a:solidFill>
                  <a:schemeClr val="accent3">
                    <a:lumMod val="25000"/>
                  </a:schemeClr>
                </a:solidFill>
                <a:latin typeface="Abadi" panose="020B0604020104020204" pitchFamily="34" charset="0"/>
              </a:rPr>
              <a:t>n_neighbors</a:t>
            </a:r>
            <a:r>
              <a:rPr lang="en-US" sz="1600" dirty="0">
                <a:solidFill>
                  <a:schemeClr val="accent3">
                    <a:lumMod val="25000"/>
                  </a:schemeClr>
                </a:solidFill>
                <a:latin typeface="Abadi" panose="020B0604020104020204" pitchFamily="34" charset="0"/>
              </a:rPr>
              <a:t>': [1, 2, 3, 4, 5, 6, 7, 8, 9, 10],'algorithm': ['auto', '</a:t>
            </a:r>
            <a:r>
              <a:rPr lang="en-US" sz="1600" dirty="0" err="1">
                <a:solidFill>
                  <a:schemeClr val="accent3">
                    <a:lumMod val="25000"/>
                  </a:schemeClr>
                </a:solidFill>
                <a:latin typeface="Abadi" panose="020B0604020104020204" pitchFamily="34" charset="0"/>
              </a:rPr>
              <a:t>ball_tree</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kd_tree</a:t>
            </a:r>
            <a:r>
              <a:rPr lang="en-US" sz="1600" dirty="0">
                <a:solidFill>
                  <a:schemeClr val="accent3">
                    <a:lumMod val="25000"/>
                  </a:schemeClr>
                </a:solidFill>
                <a:latin typeface="Abadi" panose="020B0604020104020204" pitchFamily="34" charset="0"/>
              </a:rPr>
              <a:t>', 'brute'],'p': [1,2]}</a:t>
            </a:r>
          </a:p>
          <a:p>
            <a:pPr>
              <a:lnSpc>
                <a:spcPct val="100000"/>
              </a:lnSpc>
              <a:spcBef>
                <a:spcPts val="300"/>
              </a:spcBef>
            </a:pPr>
            <a:r>
              <a:rPr lang="en-US" sz="1600" dirty="0">
                <a:solidFill>
                  <a:schemeClr val="accent3">
                    <a:lumMod val="25000"/>
                  </a:schemeClr>
                </a:solidFill>
                <a:latin typeface="Abadi" panose="020B0604020104020204" pitchFamily="34" charset="0"/>
              </a:rPr>
              <a:t>Add k nearest neighbors model along with the parameter inside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function to create object. </a:t>
            </a:r>
            <a:r>
              <a:rPr lang="en-US" sz="1600" dirty="0" err="1">
                <a:solidFill>
                  <a:schemeClr val="accent3">
                    <a:lumMod val="25000"/>
                  </a:schemeClr>
                </a:solidFill>
                <a:latin typeface="Abadi" panose="020B0604020104020204" pitchFamily="34" charset="0"/>
              </a:rPr>
              <a:t>knn_cv</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(estimator=</a:t>
            </a:r>
            <a:r>
              <a:rPr lang="en-US" sz="1600" dirty="0" err="1">
                <a:solidFill>
                  <a:schemeClr val="accent3">
                    <a:lumMod val="25000"/>
                  </a:schemeClr>
                </a:solidFill>
                <a:latin typeface="Abadi" panose="020B0604020104020204" pitchFamily="34" charset="0"/>
              </a:rPr>
              <a:t>KNN,param_grid</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parameters,cv</a:t>
            </a:r>
            <a:r>
              <a:rPr lang="en-US" sz="1600" dirty="0">
                <a:solidFill>
                  <a:schemeClr val="accent3">
                    <a:lumMod val="25000"/>
                  </a:schemeClr>
                </a:solidFill>
                <a:latin typeface="Abadi" panose="020B0604020104020204" pitchFamily="34" charset="0"/>
              </a:rPr>
              <a:t>=10)</a:t>
            </a:r>
          </a:p>
          <a:p>
            <a:pPr>
              <a:lnSpc>
                <a:spcPct val="100000"/>
              </a:lnSpc>
              <a:spcBef>
                <a:spcPts val="300"/>
              </a:spcBef>
            </a:pPr>
            <a:r>
              <a:rPr lang="en-US" sz="1600" dirty="0">
                <a:solidFill>
                  <a:schemeClr val="accent3">
                    <a:lumMod val="25000"/>
                  </a:schemeClr>
                </a:solidFill>
                <a:latin typeface="Abadi" panose="020B0604020104020204" pitchFamily="34" charset="0"/>
              </a:rPr>
              <a:t>Then fit this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on train dataset to find the best Hyperparameters. </a:t>
            </a:r>
            <a:r>
              <a:rPr lang="en-US" sz="1600" dirty="0" err="1">
                <a:solidFill>
                  <a:schemeClr val="accent3">
                    <a:lumMod val="25000"/>
                  </a:schemeClr>
                </a:solidFill>
                <a:latin typeface="Abadi" panose="020B0604020104020204" pitchFamily="34" charset="0"/>
              </a:rPr>
              <a:t>knn_cv.fit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X_train,Y_train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Calculate the accuracy on the test data using the method score. print("tuned </a:t>
            </a:r>
            <a:r>
              <a:rPr lang="en-US" sz="1600" dirty="0" err="1">
                <a:solidFill>
                  <a:schemeClr val="accent3">
                    <a:lumMod val="25000"/>
                  </a:schemeClr>
                </a:solidFill>
                <a:latin typeface="Abadi" panose="020B0604020104020204" pitchFamily="34" charset="0"/>
              </a:rPr>
              <a:t>hpyerparameters</a:t>
            </a:r>
            <a:r>
              <a:rPr lang="en-US" sz="1600" dirty="0">
                <a:solidFill>
                  <a:schemeClr val="accent3">
                    <a:lumMod val="25000"/>
                  </a:schemeClr>
                </a:solidFill>
                <a:latin typeface="Abadi" panose="020B0604020104020204" pitchFamily="34" charset="0"/>
              </a:rPr>
              <a:t> :(best parameters) ",</a:t>
            </a:r>
            <a:r>
              <a:rPr lang="en-US" sz="1600" dirty="0" err="1">
                <a:solidFill>
                  <a:schemeClr val="accent3">
                    <a:lumMod val="25000"/>
                  </a:schemeClr>
                </a:solidFill>
                <a:latin typeface="Abadi" panose="020B0604020104020204" pitchFamily="34" charset="0"/>
              </a:rPr>
              <a:t>knn_cv.best_params</a:t>
            </a:r>
            <a:r>
              <a:rPr lang="en-US" sz="1600" dirty="0">
                <a:solidFill>
                  <a:schemeClr val="accent3">
                    <a:lumMod val="25000"/>
                  </a:schemeClr>
                </a:solidFill>
                <a:latin typeface="Abadi" panose="020B0604020104020204" pitchFamily="34" charset="0"/>
              </a:rPr>
              <a:t>_)</a:t>
            </a:r>
          </a:p>
          <a:p>
            <a:pPr>
              <a:lnSpc>
                <a:spcPct val="100000"/>
              </a:lnSpc>
              <a:spcBef>
                <a:spcPts val="300"/>
              </a:spcBef>
            </a:pPr>
            <a:r>
              <a:rPr lang="en-US" sz="1600" dirty="0">
                <a:solidFill>
                  <a:schemeClr val="accent3">
                    <a:lumMod val="25000"/>
                  </a:schemeClr>
                </a:solidFill>
                <a:latin typeface="Abadi" panose="020B0604020104020204" pitchFamily="34" charset="0"/>
              </a:rPr>
              <a:t>Create a confusion matrix on test data result.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Y_test,yhat</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Find the model who perform best on the test data.</a:t>
            </a:r>
          </a:p>
          <a:p>
            <a:pPr marL="0" indent="0">
              <a:lnSpc>
                <a:spcPct val="100000"/>
              </a:lnSpc>
              <a:spcBef>
                <a:spcPts val="300"/>
              </a:spcBef>
              <a:buNone/>
            </a:pPr>
            <a:endParaRPr lang="en-US" sz="1600" dirty="0">
              <a:solidFill>
                <a:schemeClr val="accent3">
                  <a:lumMod val="25000"/>
                </a:schemeClr>
              </a:solidFill>
              <a:latin typeface="Abadi" panose="020B0604020104020204" pitchFamily="34" charset="0"/>
            </a:endParaRPr>
          </a:p>
          <a:p>
            <a:pPr>
              <a:lnSpc>
                <a:spcPct val="100000"/>
              </a:lnSpc>
              <a:spcBef>
                <a:spcPts val="300"/>
              </a:spcBef>
            </a:pPr>
            <a:r>
              <a:rPr lang="en-US" sz="1600" dirty="0">
                <a:solidFill>
                  <a:schemeClr val="accent3">
                    <a:lumMod val="25000"/>
                  </a:schemeClr>
                </a:solidFill>
                <a:latin typeface="Abadi" panose="020B0604020104020204" pitchFamily="34" charset="0"/>
                <a:hlinkClick r:id="rId2"/>
              </a:rPr>
              <a:t>https://github.com/UsmanFarooqBajwa/WinningSpaceRaceWithDataScience/blob/main/10_4_2%20-%20SpaceX_Machine_Learning_Prediction_Part_5.jupyterlite.ipynb</a:t>
            </a:r>
            <a:endParaRPr lang="en-US" sz="1600" dirty="0">
              <a:solidFill>
                <a:schemeClr val="accent3">
                  <a:lumMod val="25000"/>
                </a:schemeClr>
              </a:solidFill>
              <a:latin typeface="Abadi" panose="020B0604020104020204" pitchFamily="34" charset="0"/>
            </a:endParaRPr>
          </a:p>
          <a:p>
            <a:pPr>
              <a:lnSpc>
                <a:spcPct val="100000"/>
              </a:lnSpc>
              <a:spcBef>
                <a:spcPts val="300"/>
              </a:spcBef>
            </a:pP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529919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0397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Flight Number vs. Launch Site scatter point plot is showing that at </a:t>
            </a:r>
            <a:r>
              <a:rPr lang="en-US" sz="1800" dirty="0" err="1">
                <a:solidFill>
                  <a:schemeClr val="accent3">
                    <a:lumMod val="25000"/>
                  </a:schemeClr>
                </a:solidFill>
                <a:latin typeface="Abadi" panose="020B0604020104020204" pitchFamily="34" charset="0"/>
              </a:rPr>
              <a:t>earliear</a:t>
            </a:r>
            <a:r>
              <a:rPr lang="en-US" sz="1800" dirty="0">
                <a:solidFill>
                  <a:schemeClr val="accent3">
                    <a:lumMod val="25000"/>
                  </a:schemeClr>
                </a:solidFill>
                <a:latin typeface="Abadi" panose="020B0604020104020204" pitchFamily="34" charset="0"/>
              </a:rPr>
              <a:t> flights, the landing success of first stage is low. While the flight increases the lading success also increases. The Landing success is increasing at launch site 'CCAFS SLC 40'as flight number increases. The launch site 'VAFB SLC 4E' has more landing success rate overall. More flights are </a:t>
            </a:r>
            <a:r>
              <a:rPr lang="en-US" sz="1800" dirty="0" err="1">
                <a:solidFill>
                  <a:schemeClr val="accent3">
                    <a:lumMod val="25000"/>
                  </a:schemeClr>
                </a:solidFill>
                <a:latin typeface="Abadi" panose="020B0604020104020204" pitchFamily="34" charset="0"/>
              </a:rPr>
              <a:t>happend</a:t>
            </a:r>
            <a:r>
              <a:rPr lang="en-US" sz="1800" dirty="0">
                <a:solidFill>
                  <a:schemeClr val="accent3">
                    <a:lumMod val="25000"/>
                  </a:schemeClr>
                </a:solidFill>
                <a:latin typeface="Abadi" panose="020B0604020104020204" pitchFamily="34" charset="0"/>
              </a:rPr>
              <a:t> at launch site 'CCAFS SLC 40'</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Vs. Launch Site scatter point chart also show that more Payload Mass (More than 10000) have higher successful rate of landing. Both sites 'CCAFS 40' and 'KSC LC 39A' are almost equally suitable for successfully landing for </a:t>
            </a:r>
            <a:r>
              <a:rPr lang="en-US" sz="1800" dirty="0" err="1">
                <a:solidFill>
                  <a:schemeClr val="accent3">
                    <a:lumMod val="25000"/>
                  </a:schemeClr>
                </a:solidFill>
                <a:latin typeface="Abadi" panose="020B0604020104020204" pitchFamily="34" charset="0"/>
              </a:rPr>
              <a:t>heavey</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Paylaod</a:t>
            </a:r>
            <a:r>
              <a:rPr lang="en-US" sz="1800" dirty="0">
                <a:solidFill>
                  <a:schemeClr val="accent3">
                    <a:lumMod val="25000"/>
                  </a:schemeClr>
                </a:solidFill>
                <a:latin typeface="Abadi" panose="020B0604020104020204" pitchFamily="34" charset="0"/>
              </a:rPr>
              <a:t> Mass. More launches are </a:t>
            </a:r>
            <a:r>
              <a:rPr lang="en-US" sz="1800" dirty="0" err="1">
                <a:solidFill>
                  <a:schemeClr val="accent3">
                    <a:lumMod val="25000"/>
                  </a:schemeClr>
                </a:solidFill>
                <a:latin typeface="Abadi" panose="020B0604020104020204" pitchFamily="34" charset="0"/>
              </a:rPr>
              <a:t>heppend</a:t>
            </a:r>
            <a:r>
              <a:rPr lang="en-US" sz="1800" dirty="0">
                <a:solidFill>
                  <a:schemeClr val="accent3">
                    <a:lumMod val="25000"/>
                  </a:schemeClr>
                </a:solidFill>
                <a:latin typeface="Abadi" panose="020B0604020104020204" pitchFamily="34" charset="0"/>
              </a:rPr>
              <a:t> in site 'CCAFS SLC 40' for payload Mass less than 8000.</a:t>
            </a:r>
          </a:p>
          <a:p>
            <a:pPr lvl="1">
              <a:lnSpc>
                <a:spcPct val="100000"/>
              </a:lnSpc>
              <a:spcBef>
                <a:spcPts val="1400"/>
              </a:spcBef>
            </a:pPr>
            <a:r>
              <a:rPr lang="en-US" sz="1800" dirty="0">
                <a:solidFill>
                  <a:schemeClr val="accent3">
                    <a:lumMod val="25000"/>
                  </a:schemeClr>
                </a:solidFill>
                <a:latin typeface="Abadi" panose="020B0604020104020204" pitchFamily="34" charset="0"/>
              </a:rPr>
              <a:t>After </a:t>
            </a:r>
            <a:r>
              <a:rPr lang="en-US" sz="1800" dirty="0" err="1">
                <a:solidFill>
                  <a:schemeClr val="accent3">
                    <a:lumMod val="25000"/>
                  </a:schemeClr>
                </a:solidFill>
                <a:latin typeface="Abadi" panose="020B0604020104020204" pitchFamily="34" charset="0"/>
              </a:rPr>
              <a:t>analysing</a:t>
            </a:r>
            <a:r>
              <a:rPr lang="en-US" sz="1800" dirty="0">
                <a:solidFill>
                  <a:schemeClr val="accent3">
                    <a:lumMod val="25000"/>
                  </a:schemeClr>
                </a:solidFill>
                <a:latin typeface="Abadi" panose="020B0604020104020204" pitchFamily="34" charset="0"/>
              </a:rPr>
              <a:t> the bar chart plot, the orbits 'ES-L1', 'GEO', 'HEO' and 'SSO' have high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In VLEO, MEO and SSO orbits, the success rate increases as the number of flights increases. While there is no relationship between ISS orbit and flight number. There is only one flight in HEO, SO AND GEO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a:p>
            <a:pPr lvl="1">
              <a:lnSpc>
                <a:spcPct val="100000"/>
              </a:lnSpc>
              <a:spcBef>
                <a:spcPts val="1400"/>
              </a:spcBef>
            </a:pPr>
            <a:r>
              <a:rPr lang="en-US" sz="1800" dirty="0">
                <a:solidFill>
                  <a:schemeClr val="accent3">
                    <a:lumMod val="25000"/>
                  </a:schemeClr>
                </a:solidFill>
                <a:latin typeface="Abadi" panose="020B0604020104020204" pitchFamily="34" charset="0"/>
              </a:rPr>
              <a:t>On the other hand, on SSO orbit, light payloads landing rate are 100% successful. For HEO, SO and GEO orbit, there is only one launch toward these orbit so we cannot say about any relationship </a:t>
            </a:r>
            <a:r>
              <a:rPr lang="en-US" sz="1800" dirty="0" err="1">
                <a:solidFill>
                  <a:schemeClr val="accent3">
                    <a:lumMod val="25000"/>
                  </a:schemeClr>
                </a:solidFill>
                <a:latin typeface="Abadi" panose="020B0604020104020204" pitchFamily="34" charset="0"/>
              </a:rPr>
              <a:t>betweem</a:t>
            </a:r>
            <a:r>
              <a:rPr lang="en-US" sz="1800" dirty="0">
                <a:solidFill>
                  <a:schemeClr val="accent3">
                    <a:lumMod val="25000"/>
                  </a:schemeClr>
                </a:solidFill>
                <a:latin typeface="Abadi" panose="020B0604020104020204" pitchFamily="34" charset="0"/>
              </a:rPr>
              <a:t> these orbits and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On the other hand, success rate started declining after 2017 until 2018. Again from 2018, the success kept increasing till 2019 and then there is some decline in success rate after 2019 until 2020.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271753"/>
            <a:ext cx="5599258" cy="70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pic>
        <p:nvPicPr>
          <p:cNvPr id="12" name="Picture 11">
            <a:extLst>
              <a:ext uri="{FF2B5EF4-FFF2-40B4-BE49-F238E27FC236}">
                <a16:creationId xmlns:a16="http://schemas.microsoft.com/office/drawing/2014/main" id="{4006C951-FA19-EDCE-3AA1-80EC01D54F2D}"/>
              </a:ext>
            </a:extLst>
          </p:cNvPr>
          <p:cNvPicPr>
            <a:picLocks noChangeAspect="1"/>
          </p:cNvPicPr>
          <p:nvPr/>
        </p:nvPicPr>
        <p:blipFill>
          <a:blip r:embed="rId3"/>
          <a:stretch>
            <a:fillRect/>
          </a:stretch>
        </p:blipFill>
        <p:spPr>
          <a:xfrm>
            <a:off x="770011" y="1783474"/>
            <a:ext cx="4127809" cy="2441685"/>
          </a:xfrm>
          <a:prstGeom prst="rect">
            <a:avLst/>
          </a:prstGeom>
        </p:spPr>
      </p:pic>
      <p:pic>
        <p:nvPicPr>
          <p:cNvPr id="14" name="Picture 13">
            <a:extLst>
              <a:ext uri="{FF2B5EF4-FFF2-40B4-BE49-F238E27FC236}">
                <a16:creationId xmlns:a16="http://schemas.microsoft.com/office/drawing/2014/main" id="{F6D5986F-C9D7-415A-8FE4-2A99E098B7D0}"/>
              </a:ext>
            </a:extLst>
          </p:cNvPr>
          <p:cNvPicPr>
            <a:picLocks noChangeAspect="1"/>
          </p:cNvPicPr>
          <p:nvPr/>
        </p:nvPicPr>
        <p:blipFill>
          <a:blip r:embed="rId4"/>
          <a:stretch>
            <a:fillRect/>
          </a:stretch>
        </p:blipFill>
        <p:spPr>
          <a:xfrm>
            <a:off x="6747642" y="1753586"/>
            <a:ext cx="4774980" cy="2671269"/>
          </a:xfrm>
          <a:prstGeom prst="rect">
            <a:avLst/>
          </a:prstGeom>
        </p:spPr>
      </p:pic>
      <p:pic>
        <p:nvPicPr>
          <p:cNvPr id="16" name="Picture 15">
            <a:extLst>
              <a:ext uri="{FF2B5EF4-FFF2-40B4-BE49-F238E27FC236}">
                <a16:creationId xmlns:a16="http://schemas.microsoft.com/office/drawing/2014/main" id="{00A4EE76-60C6-E9E7-666F-F279FE36FD39}"/>
              </a:ext>
            </a:extLst>
          </p:cNvPr>
          <p:cNvPicPr>
            <a:picLocks noChangeAspect="1"/>
          </p:cNvPicPr>
          <p:nvPr/>
        </p:nvPicPr>
        <p:blipFill>
          <a:blip r:embed="rId5"/>
          <a:stretch>
            <a:fillRect/>
          </a:stretch>
        </p:blipFill>
        <p:spPr>
          <a:xfrm>
            <a:off x="2469931" y="4424855"/>
            <a:ext cx="6812399" cy="2112580"/>
          </a:xfrm>
          <a:prstGeom prst="rect">
            <a:avLst/>
          </a:prstGeom>
        </p:spPr>
      </p:pic>
    </p:spTree>
    <p:extLst>
      <p:ext uri="{BB962C8B-B14F-4D97-AF65-F5344CB8AC3E}">
        <p14:creationId xmlns:p14="http://schemas.microsoft.com/office/powerpoint/2010/main" val="3099378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271753"/>
            <a:ext cx="5599258" cy="70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pic>
        <p:nvPicPr>
          <p:cNvPr id="3" name="Picture 2">
            <a:extLst>
              <a:ext uri="{FF2B5EF4-FFF2-40B4-BE49-F238E27FC236}">
                <a16:creationId xmlns:a16="http://schemas.microsoft.com/office/drawing/2014/main" id="{0F11D005-1607-C7A4-6042-DB1FDA233246}"/>
              </a:ext>
            </a:extLst>
          </p:cNvPr>
          <p:cNvPicPr>
            <a:picLocks noChangeAspect="1"/>
          </p:cNvPicPr>
          <p:nvPr/>
        </p:nvPicPr>
        <p:blipFill>
          <a:blip r:embed="rId3"/>
          <a:stretch>
            <a:fillRect/>
          </a:stretch>
        </p:blipFill>
        <p:spPr>
          <a:xfrm>
            <a:off x="635941" y="1623849"/>
            <a:ext cx="5071176" cy="3116317"/>
          </a:xfrm>
          <a:prstGeom prst="rect">
            <a:avLst/>
          </a:prstGeom>
        </p:spPr>
      </p:pic>
      <p:pic>
        <p:nvPicPr>
          <p:cNvPr id="6" name="Picture 5">
            <a:extLst>
              <a:ext uri="{FF2B5EF4-FFF2-40B4-BE49-F238E27FC236}">
                <a16:creationId xmlns:a16="http://schemas.microsoft.com/office/drawing/2014/main" id="{B17F0F27-FEA6-3DD0-0197-A09A580C9F1E}"/>
              </a:ext>
            </a:extLst>
          </p:cNvPr>
          <p:cNvPicPr>
            <a:picLocks noChangeAspect="1"/>
          </p:cNvPicPr>
          <p:nvPr/>
        </p:nvPicPr>
        <p:blipFill>
          <a:blip r:embed="rId4"/>
          <a:stretch>
            <a:fillRect/>
          </a:stretch>
        </p:blipFill>
        <p:spPr>
          <a:xfrm>
            <a:off x="6096000" y="1623849"/>
            <a:ext cx="5867400" cy="3295650"/>
          </a:xfrm>
          <a:prstGeom prst="rect">
            <a:avLst/>
          </a:prstGeom>
        </p:spPr>
      </p:pic>
    </p:spTree>
    <p:extLst>
      <p:ext uri="{BB962C8B-B14F-4D97-AF65-F5344CB8AC3E}">
        <p14:creationId xmlns:p14="http://schemas.microsoft.com/office/powerpoint/2010/main" val="277547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271753"/>
            <a:ext cx="5599258" cy="70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pic>
        <p:nvPicPr>
          <p:cNvPr id="5" name="Picture 4">
            <a:extLst>
              <a:ext uri="{FF2B5EF4-FFF2-40B4-BE49-F238E27FC236}">
                <a16:creationId xmlns:a16="http://schemas.microsoft.com/office/drawing/2014/main" id="{7084A624-9D26-06CA-9417-908163FF1368}"/>
              </a:ext>
            </a:extLst>
          </p:cNvPr>
          <p:cNvPicPr>
            <a:picLocks noChangeAspect="1"/>
          </p:cNvPicPr>
          <p:nvPr/>
        </p:nvPicPr>
        <p:blipFill>
          <a:blip r:embed="rId3"/>
          <a:stretch>
            <a:fillRect/>
          </a:stretch>
        </p:blipFill>
        <p:spPr>
          <a:xfrm>
            <a:off x="586802" y="1848834"/>
            <a:ext cx="5441009" cy="3033221"/>
          </a:xfrm>
          <a:prstGeom prst="rect">
            <a:avLst/>
          </a:prstGeom>
        </p:spPr>
      </p:pic>
      <p:pic>
        <p:nvPicPr>
          <p:cNvPr id="10" name="Picture 9">
            <a:extLst>
              <a:ext uri="{FF2B5EF4-FFF2-40B4-BE49-F238E27FC236}">
                <a16:creationId xmlns:a16="http://schemas.microsoft.com/office/drawing/2014/main" id="{276C5DED-00B2-FE22-3431-1BB9D64A1F85}"/>
              </a:ext>
            </a:extLst>
          </p:cNvPr>
          <p:cNvPicPr>
            <a:picLocks noChangeAspect="1"/>
          </p:cNvPicPr>
          <p:nvPr/>
        </p:nvPicPr>
        <p:blipFill>
          <a:blip r:embed="rId4"/>
          <a:stretch>
            <a:fillRect/>
          </a:stretch>
        </p:blipFill>
        <p:spPr>
          <a:xfrm>
            <a:off x="6096001" y="1886602"/>
            <a:ext cx="5509198" cy="3389585"/>
          </a:xfrm>
          <a:prstGeom prst="rect">
            <a:avLst/>
          </a:prstGeom>
        </p:spPr>
      </p:pic>
    </p:spTree>
    <p:extLst>
      <p:ext uri="{BB962C8B-B14F-4D97-AF65-F5344CB8AC3E}">
        <p14:creationId xmlns:p14="http://schemas.microsoft.com/office/powerpoint/2010/main" val="725381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50429"/>
            <a:ext cx="10687961" cy="49608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600"/>
              </a:spcBef>
            </a:pPr>
            <a:r>
              <a:rPr lang="en-US" sz="1800" dirty="0">
                <a:solidFill>
                  <a:schemeClr val="accent3">
                    <a:lumMod val="25000"/>
                  </a:schemeClr>
                </a:solidFill>
                <a:latin typeface="Abadi"/>
              </a:rPr>
              <a:t>On Train data Decision Tree Classifier has highest </a:t>
            </a:r>
            <a:r>
              <a:rPr lang="en-US" sz="1800" dirty="0">
                <a:solidFill>
                  <a:schemeClr val="accent3">
                    <a:lumMod val="25000"/>
                  </a:schemeClr>
                </a:solidFill>
                <a:latin typeface="Abadi" panose="020B0604020104020204" pitchFamily="34" charset="0"/>
              </a:rPr>
              <a:t> accuracy score 0.875.</a:t>
            </a:r>
          </a:p>
          <a:p>
            <a:pPr lvl="1">
              <a:lnSpc>
                <a:spcPct val="100000"/>
              </a:lnSpc>
              <a:spcBef>
                <a:spcPts val="600"/>
              </a:spcBef>
            </a:pPr>
            <a:r>
              <a:rPr lang="en-US" sz="1800" dirty="0">
                <a:solidFill>
                  <a:schemeClr val="accent3">
                    <a:lumMod val="25000"/>
                  </a:schemeClr>
                </a:solidFill>
                <a:latin typeface="Abadi"/>
              </a:rPr>
              <a:t>On Test data set Logistic Regression, Support vector machine and K-Neighbors Classifier</a:t>
            </a:r>
            <a:r>
              <a:rPr lang="en-US" sz="1800" dirty="0">
                <a:solidFill>
                  <a:schemeClr val="accent3">
                    <a:lumMod val="25000"/>
                  </a:schemeClr>
                </a:solidFill>
                <a:latin typeface="Abadi" panose="020B0604020104020204" pitchFamily="34" charset="0"/>
              </a:rPr>
              <a:t> models have equal higher accuracy score 0.8333.</a:t>
            </a:r>
          </a:p>
          <a:p>
            <a:pPr lvl="1">
              <a:lnSpc>
                <a:spcPct val="100000"/>
              </a:lnSpc>
              <a:spcBef>
                <a:spcPts val="600"/>
              </a:spcBef>
            </a:pPr>
            <a:r>
              <a:rPr lang="en-US" sz="1800" dirty="0">
                <a:solidFill>
                  <a:schemeClr val="accent3">
                    <a:lumMod val="25000"/>
                  </a:schemeClr>
                </a:solidFill>
                <a:latin typeface="Abadi"/>
              </a:rPr>
              <a:t>On Test data Decision Tree Classifier has lowest </a:t>
            </a:r>
            <a:r>
              <a:rPr lang="en-US" sz="1800" dirty="0">
                <a:solidFill>
                  <a:schemeClr val="accent3">
                    <a:lumMod val="25000"/>
                  </a:schemeClr>
                </a:solidFill>
                <a:latin typeface="Abadi" panose="020B0604020104020204" pitchFamily="34" charset="0"/>
              </a:rPr>
              <a:t> accuracy score 0.7222.</a:t>
            </a:r>
          </a:p>
          <a:p>
            <a:pPr lvl="1">
              <a:lnSpc>
                <a:spcPct val="100000"/>
              </a:lnSpc>
              <a:spcBef>
                <a:spcPts val="600"/>
              </a:spcBef>
            </a:pPr>
            <a:r>
              <a:rPr lang="en-US" sz="1800" dirty="0">
                <a:solidFill>
                  <a:schemeClr val="accent3">
                    <a:lumMod val="25000"/>
                  </a:schemeClr>
                </a:solidFill>
                <a:latin typeface="Abadi"/>
              </a:rPr>
              <a:t>Logistic Regression, Support vector machine and K-Neighbors Classifier</a:t>
            </a:r>
            <a:r>
              <a:rPr lang="en-US" sz="1800" dirty="0">
                <a:solidFill>
                  <a:schemeClr val="accent3">
                    <a:lumMod val="25000"/>
                  </a:schemeClr>
                </a:solidFill>
                <a:latin typeface="Abadi" panose="020B0604020104020204" pitchFamily="34" charset="0"/>
              </a:rPr>
              <a:t> have same confusion matrix.</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spTree>
    <p:extLst>
      <p:ext uri="{BB962C8B-B14F-4D97-AF65-F5344CB8AC3E}">
        <p14:creationId xmlns:p14="http://schemas.microsoft.com/office/powerpoint/2010/main" val="118565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E823CF8-5538-91A5-B288-23876CD8552A}"/>
              </a:ext>
            </a:extLst>
          </p:cNvPr>
          <p:cNvPicPr>
            <a:picLocks noChangeAspect="1"/>
          </p:cNvPicPr>
          <p:nvPr/>
        </p:nvPicPr>
        <p:blipFill>
          <a:blip r:embed="rId3"/>
          <a:stretch>
            <a:fillRect/>
          </a:stretch>
        </p:blipFill>
        <p:spPr>
          <a:xfrm>
            <a:off x="462579" y="1491621"/>
            <a:ext cx="10995394" cy="42529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99FEF8D9-5298-0C35-7480-B1D890F01F82}"/>
              </a:ext>
            </a:extLst>
          </p:cNvPr>
          <p:cNvPicPr>
            <a:picLocks noChangeAspect="1"/>
          </p:cNvPicPr>
          <p:nvPr/>
        </p:nvPicPr>
        <p:blipFill>
          <a:blip r:embed="rId2"/>
          <a:stretch>
            <a:fillRect/>
          </a:stretch>
        </p:blipFill>
        <p:spPr>
          <a:xfrm>
            <a:off x="570155" y="1492916"/>
            <a:ext cx="11198712" cy="4376072"/>
          </a:xfrm>
          <a:prstGeom prst="rect">
            <a:avLst/>
          </a:prstGeom>
        </p:spPr>
      </p:pic>
    </p:spTree>
    <p:extLst>
      <p:ext uri="{BB962C8B-B14F-4D97-AF65-F5344CB8AC3E}">
        <p14:creationId xmlns:p14="http://schemas.microsoft.com/office/powerpoint/2010/main" val="50799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37502" y="6277610"/>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3798"/>
            <a:ext cx="10611580" cy="4845552"/>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are prediction the outcomes of the landing of Space X Falcon 9.</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is gathered by using API and web scrapping. Cleaned the data. Analyzed the data by using Folium,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and SQL. Do the feature analysis, which is better to create the model. Then Scaled the data. Machine Learning Classification model Logistic Regression, Support Vector Machine, Decision Tree and K Nearest Neighbors are created. </a:t>
            </a:r>
            <a:r>
              <a:rPr lang="en-US" sz="1800" dirty="0" err="1">
                <a:solidFill>
                  <a:schemeClr val="accent3">
                    <a:lumMod val="25000"/>
                  </a:schemeClr>
                </a:solidFill>
                <a:latin typeface="Abadi" panose="020B0604020104020204" pitchFamily="34" charset="0"/>
              </a:rPr>
              <a:t>GridSearchSV</a:t>
            </a:r>
            <a:r>
              <a:rPr lang="en-US" sz="1800" dirty="0">
                <a:solidFill>
                  <a:schemeClr val="accent3">
                    <a:lumMod val="25000"/>
                  </a:schemeClr>
                </a:solidFill>
                <a:latin typeface="Abadi" panose="020B0604020104020204" pitchFamily="34" charset="0"/>
              </a:rPr>
              <a:t> is used on train data to find the best parameter of each model. Then use the same model on test data to validate the model.</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best parameters are 'C': 0.1, 'penalty': 'l2', 'solver': '</a:t>
            </a:r>
            <a:r>
              <a:rPr lang="en-US" sz="1800" dirty="0" err="1">
                <a:solidFill>
                  <a:schemeClr val="accent3">
                    <a:lumMod val="25000"/>
                  </a:schemeClr>
                </a:solidFill>
                <a:latin typeface="Abadi" panose="020B0604020104020204" pitchFamily="34" charset="0"/>
              </a:rPr>
              <a:t>lbfgs</a:t>
            </a:r>
            <a:r>
              <a:rPr lang="en-US" sz="1800" dirty="0">
                <a:solidFill>
                  <a:schemeClr val="accent3">
                    <a:lumMod val="25000"/>
                  </a:schemeClr>
                </a:solidFill>
                <a:latin typeface="Abadi" panose="020B0604020104020204" pitchFamily="34" charset="0"/>
              </a:rPr>
              <a:t>'. The accuracy score on train data is 0.846429 and on test data is .8333.</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best parameters are 'C': 1.0, 'gamma': 0.03162277660168379, 'kernel': 'sigmoid'. The accuracy score on train data is 0.848214 and on test data is 0.8333.</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best parameters are 'criterion': '</a:t>
            </a:r>
            <a:r>
              <a:rPr lang="en-US" sz="1800" dirty="0" err="1">
                <a:solidFill>
                  <a:schemeClr val="accent3">
                    <a:lumMod val="25000"/>
                  </a:schemeClr>
                </a:solidFill>
                <a:latin typeface="Abadi" panose="020B0604020104020204" pitchFamily="34" charset="0"/>
              </a:rPr>
              <a:t>gini</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max_depth</a:t>
            </a:r>
            <a:r>
              <a:rPr lang="en-US" sz="1800" dirty="0">
                <a:solidFill>
                  <a:schemeClr val="accent3">
                    <a:lumMod val="25000"/>
                  </a:schemeClr>
                </a:solidFill>
                <a:latin typeface="Abadi" panose="020B0604020104020204" pitchFamily="34" charset="0"/>
              </a:rPr>
              <a:t>': 2, '</a:t>
            </a:r>
            <a:r>
              <a:rPr lang="en-US" sz="1800" dirty="0" err="1">
                <a:solidFill>
                  <a:schemeClr val="accent3">
                    <a:lumMod val="25000"/>
                  </a:schemeClr>
                </a:solidFill>
                <a:latin typeface="Abadi" panose="020B0604020104020204" pitchFamily="34" charset="0"/>
              </a:rPr>
              <a:t>max_features</a:t>
            </a:r>
            <a:r>
              <a:rPr lang="en-US" sz="1800" dirty="0">
                <a:solidFill>
                  <a:schemeClr val="accent3">
                    <a:lumMod val="25000"/>
                  </a:schemeClr>
                </a:solidFill>
                <a:latin typeface="Abadi" panose="020B0604020104020204" pitchFamily="34" charset="0"/>
              </a:rPr>
              <a:t>': 'sqrt', '</a:t>
            </a:r>
            <a:r>
              <a:rPr lang="en-US" sz="1800" dirty="0" err="1">
                <a:solidFill>
                  <a:schemeClr val="accent3">
                    <a:lumMod val="25000"/>
                  </a:schemeClr>
                </a:solidFill>
                <a:latin typeface="Abadi" panose="020B0604020104020204" pitchFamily="34" charset="0"/>
              </a:rPr>
              <a:t>min_samples_leaf</a:t>
            </a:r>
            <a:r>
              <a:rPr lang="en-US" sz="1800" dirty="0">
                <a:solidFill>
                  <a:schemeClr val="accent3">
                    <a:lumMod val="25000"/>
                  </a:schemeClr>
                </a:solidFill>
                <a:latin typeface="Abadi" panose="020B0604020104020204" pitchFamily="34" charset="0"/>
              </a:rPr>
              <a:t>': 2, '</a:t>
            </a:r>
            <a:r>
              <a:rPr lang="en-US" sz="1800" dirty="0" err="1">
                <a:solidFill>
                  <a:schemeClr val="accent3">
                    <a:lumMod val="25000"/>
                  </a:schemeClr>
                </a:solidFill>
                <a:latin typeface="Abadi" panose="020B0604020104020204" pitchFamily="34" charset="0"/>
              </a:rPr>
              <a:t>min_samples_split</a:t>
            </a:r>
            <a:r>
              <a:rPr lang="en-US" sz="1800" dirty="0">
                <a:solidFill>
                  <a:schemeClr val="accent3">
                    <a:lumMod val="25000"/>
                  </a:schemeClr>
                </a:solidFill>
                <a:latin typeface="Abadi" panose="020B0604020104020204" pitchFamily="34" charset="0"/>
              </a:rPr>
              <a:t>': 2, 'splitter': 'best'. The accuracy score on train data is 0.875 and on test data is .7222.</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 classification algorithm best parameters are 'algorithm': 'auto', '</a:t>
            </a:r>
            <a:r>
              <a:rPr lang="en-US" sz="1800" dirty="0" err="1">
                <a:solidFill>
                  <a:schemeClr val="accent3">
                    <a:lumMod val="25000"/>
                  </a:schemeClr>
                </a:solidFill>
                <a:latin typeface="Abadi" panose="020B0604020104020204" pitchFamily="34" charset="0"/>
              </a:rPr>
              <a:t>n_neighbors</a:t>
            </a:r>
            <a:r>
              <a:rPr lang="en-US" sz="1800" dirty="0">
                <a:solidFill>
                  <a:schemeClr val="accent3">
                    <a:lumMod val="25000"/>
                  </a:schemeClr>
                </a:solidFill>
                <a:latin typeface="Abadi" panose="020B0604020104020204" pitchFamily="34" charset="0"/>
              </a:rPr>
              <a:t>': 10, 'p': 1. The accuracy score on train data is 0.848214 and on test data is 0.8333.</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84927" y="6384808"/>
            <a:ext cx="2743200" cy="401638"/>
          </a:xfrm>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36C352B-A5E7-1894-A159-34F340836D23}"/>
              </a:ext>
            </a:extLst>
          </p:cNvPr>
          <p:cNvPicPr>
            <a:picLocks noChangeAspect="1"/>
          </p:cNvPicPr>
          <p:nvPr/>
        </p:nvPicPr>
        <p:blipFill>
          <a:blip r:embed="rId3"/>
          <a:stretch>
            <a:fillRect/>
          </a:stretch>
        </p:blipFill>
        <p:spPr>
          <a:xfrm>
            <a:off x="770011" y="1365475"/>
            <a:ext cx="10515600" cy="52201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36828" y="6226392"/>
            <a:ext cx="2743200" cy="401638"/>
          </a:xfrm>
        </p:spPr>
        <p:txBody>
          <a:bodyPr/>
          <a:lstStyle/>
          <a:p>
            <a:fld id="{5075537C-CA84-1446-933C-8E9D027F9201}" type="slidenum">
              <a:rPr lang="en-US" smtClean="0"/>
              <a:t>31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a:t>
            </a:r>
            <a:r>
              <a:rPr lang="en-US" dirty="0" err="1">
                <a:solidFill>
                  <a:srgbClr val="0B49CB"/>
                </a:solidFill>
                <a:latin typeface="Abadi"/>
              </a:rPr>
              <a:t>Cont</a:t>
            </a:r>
            <a:r>
              <a:rPr lang="en-US" dirty="0">
                <a:solidFill>
                  <a:srgbClr val="0B49CB"/>
                </a:solidFill>
                <a:latin typeface="Abadi"/>
              </a:rPr>
              <a:t>…)</a:t>
            </a:r>
          </a:p>
        </p:txBody>
      </p:sp>
      <p:pic>
        <p:nvPicPr>
          <p:cNvPr id="7" name="Picture 6">
            <a:extLst>
              <a:ext uri="{FF2B5EF4-FFF2-40B4-BE49-F238E27FC236}">
                <a16:creationId xmlns:a16="http://schemas.microsoft.com/office/drawing/2014/main" id="{2371BD02-3F54-DC83-05BC-CC4EE9967C7C}"/>
              </a:ext>
            </a:extLst>
          </p:cNvPr>
          <p:cNvPicPr>
            <a:picLocks noChangeAspect="1"/>
          </p:cNvPicPr>
          <p:nvPr/>
        </p:nvPicPr>
        <p:blipFill>
          <a:blip r:embed="rId2"/>
          <a:stretch>
            <a:fillRect/>
          </a:stretch>
        </p:blipFill>
        <p:spPr>
          <a:xfrm>
            <a:off x="311972" y="1222321"/>
            <a:ext cx="11575228" cy="5004071"/>
          </a:xfrm>
          <a:prstGeom prst="rect">
            <a:avLst/>
          </a:prstGeom>
        </p:spPr>
      </p:pic>
    </p:spTree>
    <p:extLst>
      <p:ext uri="{BB962C8B-B14F-4D97-AF65-F5344CB8AC3E}">
        <p14:creationId xmlns:p14="http://schemas.microsoft.com/office/powerpoint/2010/main" val="1472372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77350" y="6420109"/>
            <a:ext cx="2743200" cy="401638"/>
          </a:xfrm>
        </p:spPr>
        <p:txBody>
          <a:bodyPr/>
          <a:lstStyle/>
          <a:p>
            <a:fld id="{5075537C-CA84-1446-933C-8E9D027F9201}" type="slidenum">
              <a:rPr lang="en-US" smtClean="0"/>
              <a:t>32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2D337E8-AFC9-1664-7059-B0838A65CB49}"/>
              </a:ext>
            </a:extLst>
          </p:cNvPr>
          <p:cNvPicPr>
            <a:picLocks noChangeAspect="1"/>
          </p:cNvPicPr>
          <p:nvPr/>
        </p:nvPicPr>
        <p:blipFill>
          <a:blip r:embed="rId3"/>
          <a:stretch>
            <a:fillRect/>
          </a:stretch>
        </p:blipFill>
        <p:spPr>
          <a:xfrm>
            <a:off x="770011" y="1448706"/>
            <a:ext cx="10515600" cy="517222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77350" y="6420109"/>
            <a:ext cx="2743200" cy="401638"/>
          </a:xfrm>
        </p:spPr>
        <p:txBody>
          <a:bodyPr/>
          <a:lstStyle/>
          <a:p>
            <a:fld id="{5075537C-CA84-1446-933C-8E9D027F9201}" type="slidenum">
              <a:rPr lang="en-US" smtClean="0"/>
              <a:t>33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B25346E7-153A-4CEB-DE7D-CE03BD0E5975}"/>
              </a:ext>
            </a:extLst>
          </p:cNvPr>
          <p:cNvPicPr>
            <a:picLocks noChangeAspect="1"/>
          </p:cNvPicPr>
          <p:nvPr/>
        </p:nvPicPr>
        <p:blipFill>
          <a:blip r:embed="rId2"/>
          <a:stretch>
            <a:fillRect/>
          </a:stretch>
        </p:blipFill>
        <p:spPr>
          <a:xfrm>
            <a:off x="563058" y="1180308"/>
            <a:ext cx="9796555" cy="5239801"/>
          </a:xfrm>
          <a:prstGeom prst="rect">
            <a:avLst/>
          </a:prstGeom>
        </p:spPr>
      </p:pic>
    </p:spTree>
    <p:extLst>
      <p:ext uri="{BB962C8B-B14F-4D97-AF65-F5344CB8AC3E}">
        <p14:creationId xmlns:p14="http://schemas.microsoft.com/office/powerpoint/2010/main" val="3767997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17200" y="6334719"/>
            <a:ext cx="2743200" cy="401638"/>
          </a:xfrm>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FD4E860-400E-5FDA-16C7-B063CC19F749}"/>
              </a:ext>
            </a:extLst>
          </p:cNvPr>
          <p:cNvPicPr>
            <a:picLocks noChangeAspect="1"/>
          </p:cNvPicPr>
          <p:nvPr/>
        </p:nvPicPr>
        <p:blipFill>
          <a:blip r:embed="rId3"/>
          <a:stretch>
            <a:fillRect/>
          </a:stretch>
        </p:blipFill>
        <p:spPr>
          <a:xfrm>
            <a:off x="770011" y="1476039"/>
            <a:ext cx="10407184" cy="485868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17200" y="6334719"/>
            <a:ext cx="2743200" cy="401638"/>
          </a:xfrm>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A3BF2F36-A82E-0CA2-1414-3947DF5560B2}"/>
              </a:ext>
            </a:extLst>
          </p:cNvPr>
          <p:cNvPicPr>
            <a:picLocks noChangeAspect="1"/>
          </p:cNvPicPr>
          <p:nvPr/>
        </p:nvPicPr>
        <p:blipFill>
          <a:blip r:embed="rId2"/>
          <a:stretch>
            <a:fillRect/>
          </a:stretch>
        </p:blipFill>
        <p:spPr>
          <a:xfrm>
            <a:off x="548639" y="1286086"/>
            <a:ext cx="10873350" cy="5033264"/>
          </a:xfrm>
          <a:prstGeom prst="rect">
            <a:avLst/>
          </a:prstGeom>
        </p:spPr>
      </p:pic>
    </p:spTree>
    <p:extLst>
      <p:ext uri="{BB962C8B-B14F-4D97-AF65-F5344CB8AC3E}">
        <p14:creationId xmlns:p14="http://schemas.microsoft.com/office/powerpoint/2010/main" val="2751344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56955" y="6313204"/>
            <a:ext cx="2743200" cy="401638"/>
          </a:xfrm>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16B95F7-E5F0-61FD-D59F-D2A0B95A088E}"/>
              </a:ext>
            </a:extLst>
          </p:cNvPr>
          <p:cNvPicPr>
            <a:picLocks noChangeAspect="1"/>
          </p:cNvPicPr>
          <p:nvPr/>
        </p:nvPicPr>
        <p:blipFill>
          <a:blip r:embed="rId3"/>
          <a:stretch>
            <a:fillRect/>
          </a:stretch>
        </p:blipFill>
        <p:spPr>
          <a:xfrm>
            <a:off x="849088" y="1483658"/>
            <a:ext cx="10436523" cy="48295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56955" y="6313204"/>
            <a:ext cx="2743200" cy="401638"/>
          </a:xfrm>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A4B23839-11F3-09DA-18A3-258A17E160B4}"/>
              </a:ext>
            </a:extLst>
          </p:cNvPr>
          <p:cNvPicPr>
            <a:picLocks noChangeAspect="1"/>
          </p:cNvPicPr>
          <p:nvPr/>
        </p:nvPicPr>
        <p:blipFill>
          <a:blip r:embed="rId2"/>
          <a:stretch>
            <a:fillRect/>
          </a:stretch>
        </p:blipFill>
        <p:spPr>
          <a:xfrm>
            <a:off x="505609" y="1360054"/>
            <a:ext cx="10994316" cy="4857865"/>
          </a:xfrm>
          <a:prstGeom prst="rect">
            <a:avLst/>
          </a:prstGeom>
        </p:spPr>
      </p:pic>
    </p:spTree>
    <p:extLst>
      <p:ext uri="{BB962C8B-B14F-4D97-AF65-F5344CB8AC3E}">
        <p14:creationId xmlns:p14="http://schemas.microsoft.com/office/powerpoint/2010/main" val="1517088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20382" y="6323961"/>
            <a:ext cx="2743200" cy="401638"/>
          </a:xfrm>
        </p:spPr>
        <p:txBody>
          <a:bodyPr/>
          <a:lstStyle/>
          <a:p>
            <a:fld id="{5075537C-CA84-1446-933C-8E9D027F9201}" type="slidenum">
              <a:rPr lang="en-US" smtClean="0"/>
              <a:t>38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47CF03C-72F4-0F55-D189-3D1BD4E40E63}"/>
              </a:ext>
            </a:extLst>
          </p:cNvPr>
          <p:cNvPicPr>
            <a:picLocks noChangeAspect="1"/>
          </p:cNvPicPr>
          <p:nvPr/>
        </p:nvPicPr>
        <p:blipFill>
          <a:blip r:embed="rId3"/>
          <a:stretch>
            <a:fillRect/>
          </a:stretch>
        </p:blipFill>
        <p:spPr>
          <a:xfrm>
            <a:off x="776779" y="1624696"/>
            <a:ext cx="10508832" cy="469926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20382" y="6323961"/>
            <a:ext cx="2743200" cy="401638"/>
          </a:xfrm>
        </p:spPr>
        <p:txBody>
          <a:bodyPr/>
          <a:lstStyle/>
          <a:p>
            <a:fld id="{5075537C-CA84-1446-933C-8E9D027F9201}" type="slidenum">
              <a:rPr lang="en-US" smtClean="0"/>
              <a:t>39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 (</a:t>
            </a:r>
            <a:r>
              <a:rPr lang="en-US" dirty="0" err="1">
                <a:solidFill>
                  <a:srgbClr val="0B49CB"/>
                </a:solidFill>
                <a:latin typeface="Abadi"/>
              </a:rPr>
              <a:t>Cont</a:t>
            </a:r>
            <a:r>
              <a:rPr lang="en-US" dirty="0">
                <a:solidFill>
                  <a:srgbClr val="0B49CB"/>
                </a:solidFill>
                <a:latin typeface="Abadi"/>
              </a:rPr>
              <a:t>…)</a:t>
            </a:r>
          </a:p>
        </p:txBody>
      </p:sp>
      <p:pic>
        <p:nvPicPr>
          <p:cNvPr id="7" name="Picture 6">
            <a:extLst>
              <a:ext uri="{FF2B5EF4-FFF2-40B4-BE49-F238E27FC236}">
                <a16:creationId xmlns:a16="http://schemas.microsoft.com/office/drawing/2014/main" id="{70983023-F271-9202-CAD3-4B9F8806FA16}"/>
              </a:ext>
            </a:extLst>
          </p:cNvPr>
          <p:cNvPicPr>
            <a:picLocks noChangeAspect="1"/>
          </p:cNvPicPr>
          <p:nvPr/>
        </p:nvPicPr>
        <p:blipFill>
          <a:blip r:embed="rId2"/>
          <a:stretch>
            <a:fillRect/>
          </a:stretch>
        </p:blipFill>
        <p:spPr>
          <a:xfrm>
            <a:off x="727641" y="1289155"/>
            <a:ext cx="10600339" cy="5127014"/>
          </a:xfrm>
          <a:prstGeom prst="rect">
            <a:avLst/>
          </a:prstGeom>
        </p:spPr>
      </p:pic>
    </p:spTree>
    <p:extLst>
      <p:ext uri="{BB962C8B-B14F-4D97-AF65-F5344CB8AC3E}">
        <p14:creationId xmlns:p14="http://schemas.microsoft.com/office/powerpoint/2010/main" val="49197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37501" y="6309883"/>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98492"/>
            <a:ext cx="10800947" cy="492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There is competition between space companies to get the tender and reduce cost of rocket launch.</a:t>
            </a:r>
          </a:p>
          <a:p>
            <a:pPr lvl="1">
              <a:spcBef>
                <a:spcPts val="1400"/>
              </a:spcBef>
            </a:pPr>
            <a:r>
              <a:rPr lang="en-US" sz="1800" dirty="0">
                <a:solidFill>
                  <a:schemeClr val="accent3">
                    <a:lumMod val="25000"/>
                  </a:schemeClr>
                </a:solidFill>
                <a:latin typeface="Abadi" panose="020B0604020104020204" pitchFamily="34" charset="0"/>
              </a:rPr>
              <a:t>Space X built such a rocket model which can be reused after the first launch and reduce the cost of launch. </a:t>
            </a:r>
          </a:p>
          <a:p>
            <a:pPr lvl="1">
              <a:spcBef>
                <a:spcPts val="1400"/>
              </a:spcBef>
            </a:pPr>
            <a:r>
              <a:rPr lang="en-US" sz="1800" dirty="0">
                <a:solidFill>
                  <a:schemeClr val="accent3">
                    <a:lumMod val="25000"/>
                  </a:schemeClr>
                </a:solidFill>
                <a:latin typeface="Abadi" panose="020B0604020104020204" pitchFamily="34" charset="0"/>
              </a:rPr>
              <a:t>There are multiple stages of Falcon 9 rocket. The first stage is costly. It is built to land successfully to be reused.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There is competition for spaceship launch. Companies want to launch satellite with lower price. This can be only possible if we reuse the spaceship again for the next trip. So, the problem is we want to know that the rocket will land successfully. For this several model of Machine learning are built to predict the outcome.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84927" y="6382349"/>
            <a:ext cx="2743200" cy="401638"/>
          </a:xfrm>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unique launch sites from the database in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by using the Distinct key word.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3C9CE3E-6F16-F65B-8739-D1566CA8B346}"/>
              </a:ext>
            </a:extLst>
          </p:cNvPr>
          <p:cNvPicPr>
            <a:picLocks noChangeAspect="1"/>
          </p:cNvPicPr>
          <p:nvPr/>
        </p:nvPicPr>
        <p:blipFill>
          <a:blip r:embed="rId3"/>
          <a:stretch>
            <a:fillRect/>
          </a:stretch>
        </p:blipFill>
        <p:spPr>
          <a:xfrm>
            <a:off x="903642" y="3098201"/>
            <a:ext cx="8520056" cy="33290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43999" y="6319350"/>
            <a:ext cx="2743200" cy="401638"/>
          </a:xfrm>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5 records where launch sites begin with `CCA`.  Finding matching string ‘CCA’ from the database in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and limit the result to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34C6D5C-7B7D-CD1A-5D94-302CCA8D8B97}"/>
              </a:ext>
            </a:extLst>
          </p:cNvPr>
          <p:cNvPicPr>
            <a:picLocks noChangeAspect="1"/>
          </p:cNvPicPr>
          <p:nvPr/>
        </p:nvPicPr>
        <p:blipFill>
          <a:blip r:embed="rId3"/>
          <a:stretch>
            <a:fillRect/>
          </a:stretch>
        </p:blipFill>
        <p:spPr>
          <a:xfrm>
            <a:off x="892855" y="3160205"/>
            <a:ext cx="7293714" cy="30167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63412" y="6353198"/>
            <a:ext cx="2743200" cy="401638"/>
          </a:xfrm>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total payload carried by boosters from NASA by finding matching string ‘CRS’ from the database in Payload column and sum the selected rows of column PAYLOAD_MASS_KG.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4612EB9-E368-E219-5A7D-E34B9A86A55A}"/>
              </a:ext>
            </a:extLst>
          </p:cNvPr>
          <p:cNvPicPr>
            <a:picLocks noChangeAspect="1"/>
          </p:cNvPicPr>
          <p:nvPr/>
        </p:nvPicPr>
        <p:blipFill>
          <a:blip r:embed="rId3"/>
          <a:stretch>
            <a:fillRect/>
          </a:stretch>
        </p:blipFill>
        <p:spPr>
          <a:xfrm>
            <a:off x="1018319" y="3586276"/>
            <a:ext cx="8157954" cy="17172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1896" y="6319350"/>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the average payload mass carried by booster version F9 v1.1 by finding matching string ‘F9 v1.1 ’ from the database in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and average the mass values of resulted rows of column PAYLOAD_MASS_KG.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9A3D1C9-B169-23DF-B794-0705E8605488}"/>
              </a:ext>
            </a:extLst>
          </p:cNvPr>
          <p:cNvPicPr>
            <a:picLocks noChangeAspect="1"/>
          </p:cNvPicPr>
          <p:nvPr/>
        </p:nvPicPr>
        <p:blipFill>
          <a:blip r:embed="rId3"/>
          <a:stretch>
            <a:fillRect/>
          </a:stretch>
        </p:blipFill>
        <p:spPr>
          <a:xfrm>
            <a:off x="979296" y="3843787"/>
            <a:ext cx="8648798" cy="19007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43999" y="6319350"/>
            <a:ext cx="2743200" cy="401638"/>
          </a:xfrm>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0718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a:t>
            </a:r>
            <a:r>
              <a:rPr lang="en-US" sz="2200" dirty="0">
                <a:solidFill>
                  <a:schemeClr val="accent3">
                    <a:lumMod val="25000"/>
                  </a:schemeClr>
                </a:solidFill>
                <a:latin typeface="Abadi"/>
              </a:rPr>
              <a:t>the dates of the first successful landing outcome on ground pad</a:t>
            </a:r>
            <a:r>
              <a:rPr lang="en-US" sz="2200" dirty="0">
                <a:solidFill>
                  <a:schemeClr val="accent3">
                    <a:lumMod val="25000"/>
                  </a:schemeClr>
                </a:solidFill>
                <a:latin typeface="Abadi" panose="020B0604020104020204" pitchFamily="34" charset="0"/>
              </a:rPr>
              <a:t> by finding matching string ‘ground pad’ from the database in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use the min function on the resulted rows of column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4D3CA28-B017-291F-B72E-B3D212499D43}"/>
              </a:ext>
            </a:extLst>
          </p:cNvPr>
          <p:cNvPicPr>
            <a:picLocks noChangeAspect="1"/>
          </p:cNvPicPr>
          <p:nvPr/>
        </p:nvPicPr>
        <p:blipFill>
          <a:blip r:embed="rId3"/>
          <a:stretch>
            <a:fillRect/>
          </a:stretch>
        </p:blipFill>
        <p:spPr>
          <a:xfrm>
            <a:off x="920106" y="4150670"/>
            <a:ext cx="8299198" cy="16780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74170" y="6352914"/>
            <a:ext cx="2743200" cy="401638"/>
          </a:xfrm>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25624"/>
            <a:ext cx="10486075" cy="46504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a:t>
            </a:r>
            <a:r>
              <a:rPr lang="en-US" sz="2200" dirty="0">
                <a:solidFill>
                  <a:schemeClr val="accent3">
                    <a:lumMod val="25000"/>
                  </a:schemeClr>
                </a:solidFill>
                <a:latin typeface="Abadi"/>
              </a:rPr>
              <a:t>List the names of boosters which have successfully landed on drone ship and had payload mass greater than 4000 but less than 6000</a:t>
            </a:r>
            <a:r>
              <a:rPr lang="en-US" sz="2200" dirty="0">
                <a:solidFill>
                  <a:schemeClr val="accent3">
                    <a:lumMod val="25000"/>
                  </a:schemeClr>
                </a:solidFill>
                <a:latin typeface="Abadi" panose="020B0604020104020204" pitchFamily="34" charset="0"/>
              </a:rPr>
              <a:t> by finding matching string ‘Success (drone ship)’ from the database in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getting the ‘PAYLOAD_MASS__KG_’ range between 4000 and 6000 and use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to show the results.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CE19F96-040D-1E4C-61A4-947CFA1E7F9A}"/>
              </a:ext>
            </a:extLst>
          </p:cNvPr>
          <p:cNvPicPr>
            <a:picLocks noChangeAspect="1"/>
          </p:cNvPicPr>
          <p:nvPr/>
        </p:nvPicPr>
        <p:blipFill>
          <a:blip r:embed="rId3"/>
          <a:stretch>
            <a:fillRect/>
          </a:stretch>
        </p:blipFill>
        <p:spPr>
          <a:xfrm>
            <a:off x="935915" y="4190929"/>
            <a:ext cx="9983096" cy="22851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1897" y="6226392"/>
            <a:ext cx="2743200" cy="401638"/>
          </a:xfrm>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8767"/>
            <a:ext cx="10651978" cy="46381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total number of successful and failure mission outcomes by finding matching string ‘failure‘ OR ‘success‘ from the database in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use count function on column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to show the results.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148D3E1-4291-5035-4337-A433C3C51F90}"/>
              </a:ext>
            </a:extLst>
          </p:cNvPr>
          <p:cNvPicPr>
            <a:picLocks noChangeAspect="1"/>
          </p:cNvPicPr>
          <p:nvPr/>
        </p:nvPicPr>
        <p:blipFill>
          <a:blip r:embed="rId3"/>
          <a:stretch>
            <a:fillRect/>
          </a:stretch>
        </p:blipFill>
        <p:spPr>
          <a:xfrm>
            <a:off x="770010" y="3892847"/>
            <a:ext cx="10515600" cy="23335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1897" y="6345761"/>
            <a:ext cx="2743200" cy="401638"/>
          </a:xfrm>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0766"/>
            <a:ext cx="10651979" cy="50776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the names of the booster which have carried the maximum payload mass by finding maximum mass by using subquery. Then matching the subquery result from the database in ‘PAYLOAD_MASS__KG_’ column and use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to show the results.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7D739D8-17E6-69A7-8633-3837B7E9B200}"/>
              </a:ext>
            </a:extLst>
          </p:cNvPr>
          <p:cNvPicPr>
            <a:picLocks noChangeAspect="1"/>
          </p:cNvPicPr>
          <p:nvPr/>
        </p:nvPicPr>
        <p:blipFill>
          <a:blip r:embed="rId3"/>
          <a:stretch>
            <a:fillRect/>
          </a:stretch>
        </p:blipFill>
        <p:spPr>
          <a:xfrm>
            <a:off x="1039372" y="2904565"/>
            <a:ext cx="9976878" cy="36038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6828"/>
            <a:ext cx="10687962" cy="48025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a:t>
            </a: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t>
            </a:r>
            <a:r>
              <a:rPr lang="en-US" sz="2200" dirty="0">
                <a:solidFill>
                  <a:schemeClr val="accent3">
                    <a:lumMod val="25000"/>
                  </a:schemeClr>
                </a:solidFill>
                <a:latin typeface="Abadi" panose="020B0604020104020204" pitchFamily="34" charset="0"/>
              </a:rPr>
              <a:t>by finding the matching string ‘Failure (drone ship)’ in column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and finding the matching string ‘2015’ in Date column and then for result use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and Date </a:t>
            </a:r>
            <a:r>
              <a:rPr lang="en-US" sz="2200" dirty="0" err="1">
                <a:solidFill>
                  <a:schemeClr val="accent3">
                    <a:lumMod val="25000"/>
                  </a:schemeClr>
                </a:solidFill>
                <a:latin typeface="Abadi" panose="020B0604020104020204" pitchFamily="34" charset="0"/>
              </a:rPr>
              <a:t>subtring</a:t>
            </a:r>
            <a:r>
              <a:rPr lang="en-US" sz="2200" dirty="0">
                <a:solidFill>
                  <a:schemeClr val="accent3">
                    <a:lumMod val="25000"/>
                  </a:schemeClr>
                </a:solidFill>
                <a:latin typeface="Abadi" panose="020B0604020104020204" pitchFamily="34" charset="0"/>
              </a:rPr>
              <a:t> as Year.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F26F6A6-1624-DC32-566C-7D21D6F6B68A}"/>
              </a:ext>
            </a:extLst>
          </p:cNvPr>
          <p:cNvPicPr>
            <a:picLocks noChangeAspect="1"/>
          </p:cNvPicPr>
          <p:nvPr/>
        </p:nvPicPr>
        <p:blipFill>
          <a:blip r:embed="rId3"/>
          <a:stretch>
            <a:fillRect/>
          </a:stretch>
        </p:blipFill>
        <p:spPr>
          <a:xfrm>
            <a:off x="541195" y="3429000"/>
            <a:ext cx="11453853" cy="25965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84928" y="6319350"/>
            <a:ext cx="2743200" cy="401638"/>
          </a:xfrm>
        </p:spPr>
        <p:txBody>
          <a:bodyPr/>
          <a:lstStyle/>
          <a:p>
            <a:fld id="{5075537C-CA84-1446-933C-8E9D027F9201}" type="slidenum">
              <a:rPr lang="en-US" smtClean="0"/>
              <a:t>49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252"/>
            <a:ext cx="10751430" cy="503457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Below is the result of the query to find </a:t>
            </a:r>
            <a:r>
              <a:rPr lang="en-US" sz="1800" dirty="0">
                <a:solidFill>
                  <a:schemeClr val="accent3">
                    <a:lumMod val="25000"/>
                  </a:schemeClr>
                </a:solidFill>
                <a:latin typeface="Abadi"/>
              </a:rPr>
              <a:t>Rank the count of landing outcomes (such as Failure (drone ship) or Success (ground pad)) between the date 2010-06-04 and 2017-03-20, in descending order </a:t>
            </a:r>
            <a:r>
              <a:rPr lang="en-US" sz="1800" dirty="0">
                <a:solidFill>
                  <a:schemeClr val="accent3">
                    <a:lumMod val="25000"/>
                  </a:schemeClr>
                </a:solidFill>
                <a:latin typeface="Abadi" panose="020B0604020104020204" pitchFamily="34" charset="0"/>
              </a:rPr>
              <a:t>by finding the matching string ‘Success (ground pad)' in column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 ‘Failure (drone ship)' in column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and finding Date range </a:t>
            </a:r>
            <a:r>
              <a:rPr lang="en-US" sz="1800" dirty="0">
                <a:solidFill>
                  <a:schemeClr val="accent3">
                    <a:lumMod val="25000"/>
                  </a:schemeClr>
                </a:solidFill>
                <a:latin typeface="Abadi"/>
              </a:rPr>
              <a:t>between the date 2010-06-04 and 2017-03-20 and </a:t>
            </a:r>
            <a:r>
              <a:rPr lang="en-US" sz="1800" dirty="0" err="1">
                <a:solidFill>
                  <a:schemeClr val="accent3">
                    <a:lumMod val="25000"/>
                  </a:schemeClr>
                </a:solidFill>
                <a:latin typeface="Abadi"/>
              </a:rPr>
              <a:t>groupby</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and order by the count of it and use ‘desc’ key word for descending. and then use column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for the results. </a:t>
            </a:r>
          </a:p>
          <a:p>
            <a:pPr>
              <a:lnSpc>
                <a:spcPct val="100000"/>
              </a:lnSpc>
              <a:spcBef>
                <a:spcPts val="1400"/>
              </a:spcBef>
            </a:pPr>
            <a:r>
              <a:rPr lang="en-US" sz="1800" dirty="0">
                <a:solidFill>
                  <a:schemeClr val="accent3">
                    <a:lumMod val="25000"/>
                  </a:schemeClr>
                </a:solidFill>
                <a:latin typeface="Abadi" panose="020B0604020104020204" pitchFamily="34" charset="0"/>
              </a:rPr>
              <a:t>Query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as </a:t>
            </a:r>
            <a:r>
              <a:rPr lang="en-US" sz="1800" dirty="0" err="1">
                <a:solidFill>
                  <a:schemeClr val="accent3">
                    <a:lumMod val="25000"/>
                  </a:schemeClr>
                </a:solidFill>
                <a:latin typeface="Abadi" panose="020B0604020104020204" pitchFamily="34" charset="0"/>
              </a:rPr>
              <a:t>Total_Count</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like '%Failure (drone ship)%' or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like '%Success (ground pad)%' and (Date between '2010-06-04' and '2017-03-20') group by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order by </a:t>
            </a:r>
            <a:r>
              <a:rPr lang="en-US" sz="1800" dirty="0" err="1">
                <a:solidFill>
                  <a:schemeClr val="accent3">
                    <a:lumMod val="25000"/>
                  </a:schemeClr>
                </a:solidFill>
                <a:latin typeface="Abadi" panose="020B0604020104020204" pitchFamily="34" charset="0"/>
              </a:rPr>
              <a:t>Total_Count</a:t>
            </a:r>
            <a:r>
              <a:rPr lang="en-US" sz="1800" dirty="0">
                <a:solidFill>
                  <a:schemeClr val="accent3">
                    <a:lumMod val="25000"/>
                  </a:schemeClr>
                </a:solidFill>
                <a:latin typeface="Abadi" panose="020B0604020104020204" pitchFamily="34" charset="0"/>
              </a:rPr>
              <a:t> desc”</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3E02DC2-76EE-CC64-37D7-EEC754A21180}"/>
              </a:ext>
            </a:extLst>
          </p:cNvPr>
          <p:cNvPicPr>
            <a:picLocks noChangeAspect="1"/>
          </p:cNvPicPr>
          <p:nvPr/>
        </p:nvPicPr>
        <p:blipFill>
          <a:blip r:embed="rId3"/>
          <a:stretch>
            <a:fillRect/>
          </a:stretch>
        </p:blipFill>
        <p:spPr>
          <a:xfrm>
            <a:off x="1004574" y="4652830"/>
            <a:ext cx="10054287" cy="16665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19304" y="6291973"/>
            <a:ext cx="2743200" cy="401638"/>
          </a:xfrm>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02019"/>
            <a:ext cx="4823966" cy="1034593"/>
          </a:xfrm>
          <a:prstGeom prst="rect">
            <a:avLst/>
          </a:prstGeom>
        </p:spPr>
        <p:txBody>
          <a:bodyPr lIns="91440" tIns="45720" rIns="91440" bIns="45720" anchor="t">
            <a:normAutofit/>
          </a:bodyPr>
          <a:lstStyle/>
          <a:p>
            <a:pPr>
              <a:lnSpc>
                <a:spcPct val="100000"/>
              </a:lnSpc>
              <a:spcBef>
                <a:spcPts val="1400"/>
              </a:spcBef>
            </a:pPr>
            <a:r>
              <a:rPr lang="en-US" sz="1600" b="0" i="0" dirty="0">
                <a:effectLst/>
                <a:latin typeface="-apple-system"/>
              </a:rPr>
              <a:t>All the launch </a:t>
            </a:r>
            <a:r>
              <a:rPr lang="en-US" sz="1600" b="0" i="0" dirty="0" err="1">
                <a:effectLst/>
                <a:latin typeface="-apple-system"/>
              </a:rPr>
              <a:t>sitea</a:t>
            </a:r>
            <a:r>
              <a:rPr lang="en-US" sz="1600" b="0" i="0" dirty="0">
                <a:effectLst/>
                <a:latin typeface="-apple-system"/>
              </a:rPr>
              <a:t> are close to Equator line. And also all the launch stie are very close to the coast line.</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 </a:t>
            </a:r>
          </a:p>
        </p:txBody>
      </p:sp>
      <p:pic>
        <p:nvPicPr>
          <p:cNvPr id="10" name="Picture 9">
            <a:extLst>
              <a:ext uri="{FF2B5EF4-FFF2-40B4-BE49-F238E27FC236}">
                <a16:creationId xmlns:a16="http://schemas.microsoft.com/office/drawing/2014/main" id="{BF4345E1-194E-22A0-00C4-7089080FCE1B}"/>
              </a:ext>
            </a:extLst>
          </p:cNvPr>
          <p:cNvPicPr>
            <a:picLocks noChangeAspect="1"/>
          </p:cNvPicPr>
          <p:nvPr/>
        </p:nvPicPr>
        <p:blipFill>
          <a:blip r:embed="rId3"/>
          <a:stretch>
            <a:fillRect/>
          </a:stretch>
        </p:blipFill>
        <p:spPr>
          <a:xfrm>
            <a:off x="6096000" y="1559859"/>
            <a:ext cx="5586805" cy="4576754"/>
          </a:xfrm>
          <a:prstGeom prst="rect">
            <a:avLst/>
          </a:prstGeom>
        </p:spPr>
      </p:pic>
      <p:pic>
        <p:nvPicPr>
          <p:cNvPr id="12" name="Picture 11">
            <a:extLst>
              <a:ext uri="{FF2B5EF4-FFF2-40B4-BE49-F238E27FC236}">
                <a16:creationId xmlns:a16="http://schemas.microsoft.com/office/drawing/2014/main" id="{45970044-3400-9CF0-B975-D7CF5DD6FD20}"/>
              </a:ext>
            </a:extLst>
          </p:cNvPr>
          <p:cNvPicPr>
            <a:picLocks noChangeAspect="1"/>
          </p:cNvPicPr>
          <p:nvPr/>
        </p:nvPicPr>
        <p:blipFill>
          <a:blip r:embed="rId4"/>
          <a:stretch>
            <a:fillRect/>
          </a:stretch>
        </p:blipFill>
        <p:spPr>
          <a:xfrm>
            <a:off x="770010" y="1441525"/>
            <a:ext cx="5168212" cy="35285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52654" y="6319349"/>
            <a:ext cx="2743200" cy="401638"/>
          </a:xfrm>
        </p:spPr>
        <p:txBody>
          <a:bodyPr/>
          <a:lstStyle/>
          <a:p>
            <a:fld id="{5075537C-CA84-1446-933C-8E9D027F9201}" type="slidenum">
              <a:rPr lang="en-US" smtClean="0"/>
              <a:t>52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3154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If a launch was successful (class=1), then we use a green marker and if a launch was failed, we use a red marker (class=0).</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the outcomes of each launch site</a:t>
            </a:r>
          </a:p>
          <a:p>
            <a:pPr>
              <a:lnSpc>
                <a:spcPct val="100000"/>
              </a:lnSpc>
              <a:spcBef>
                <a:spcPts val="1400"/>
              </a:spcBef>
            </a:pPr>
            <a:r>
              <a:rPr lang="en-US" dirty="0">
                <a:solidFill>
                  <a:schemeClr val="accent3">
                    <a:lumMod val="25000"/>
                  </a:schemeClr>
                </a:solidFill>
                <a:latin typeface="Abadi"/>
              </a:rPr>
              <a:t>KSC LC-39A</a:t>
            </a:r>
            <a:r>
              <a:rPr lang="en-US" sz="2200" dirty="0">
                <a:solidFill>
                  <a:schemeClr val="accent3">
                    <a:lumMod val="25000"/>
                  </a:schemeClr>
                </a:solidFill>
                <a:latin typeface="Abadi"/>
              </a:rPr>
              <a:t> launch site have more successful missions.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4" name="Picture 3">
            <a:extLst>
              <a:ext uri="{FF2B5EF4-FFF2-40B4-BE49-F238E27FC236}">
                <a16:creationId xmlns:a16="http://schemas.microsoft.com/office/drawing/2014/main" id="{7A951278-43C5-D097-63BD-EC11B6843EE2}"/>
              </a:ext>
            </a:extLst>
          </p:cNvPr>
          <p:cNvPicPr>
            <a:picLocks noChangeAspect="1"/>
          </p:cNvPicPr>
          <p:nvPr/>
        </p:nvPicPr>
        <p:blipFill>
          <a:blip r:embed="rId3"/>
          <a:stretch>
            <a:fillRect/>
          </a:stretch>
        </p:blipFill>
        <p:spPr>
          <a:xfrm>
            <a:off x="5798372" y="1567630"/>
            <a:ext cx="5895190" cy="2415424"/>
          </a:xfrm>
          <a:prstGeom prst="rect">
            <a:avLst/>
          </a:prstGeom>
        </p:spPr>
      </p:pic>
      <p:pic>
        <p:nvPicPr>
          <p:cNvPr id="7" name="Picture 6">
            <a:extLst>
              <a:ext uri="{FF2B5EF4-FFF2-40B4-BE49-F238E27FC236}">
                <a16:creationId xmlns:a16="http://schemas.microsoft.com/office/drawing/2014/main" id="{04FD0941-DE7C-DD9A-D76B-C5897D852571}"/>
              </a:ext>
            </a:extLst>
          </p:cNvPr>
          <p:cNvPicPr>
            <a:picLocks noChangeAspect="1"/>
          </p:cNvPicPr>
          <p:nvPr/>
        </p:nvPicPr>
        <p:blipFill>
          <a:blip r:embed="rId4"/>
          <a:stretch>
            <a:fillRect/>
          </a:stretch>
        </p:blipFill>
        <p:spPr>
          <a:xfrm>
            <a:off x="5798372" y="4056286"/>
            <a:ext cx="5895190" cy="21898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6471" y="6290452"/>
            <a:ext cx="2743200" cy="401638"/>
          </a:xfrm>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084252"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in close proximity to railways at around 2 km.</a:t>
            </a:r>
          </a:p>
          <a:p>
            <a:pPr>
              <a:lnSpc>
                <a:spcPct val="100000"/>
              </a:lnSpc>
              <a:spcBef>
                <a:spcPts val="1400"/>
              </a:spcBef>
            </a:pPr>
            <a:r>
              <a:rPr lang="en-US" sz="2200" dirty="0">
                <a:solidFill>
                  <a:schemeClr val="accent3">
                    <a:lumMod val="25000"/>
                  </a:schemeClr>
                </a:solidFill>
                <a:latin typeface="Abadi"/>
              </a:rPr>
              <a:t>launch sites are in close proximity to highways at around 1 km.</a:t>
            </a:r>
          </a:p>
          <a:p>
            <a:pPr>
              <a:lnSpc>
                <a:spcPct val="100000"/>
              </a:lnSpc>
              <a:spcBef>
                <a:spcPts val="1400"/>
              </a:spcBef>
            </a:pPr>
            <a:r>
              <a:rPr lang="en-US" sz="2200" dirty="0">
                <a:solidFill>
                  <a:schemeClr val="accent3">
                    <a:lumMod val="25000"/>
                  </a:schemeClr>
                </a:solidFill>
                <a:latin typeface="Abadi"/>
              </a:rPr>
              <a:t>Launch sites are in close proximity to coastline at around 1 km.</a:t>
            </a:r>
          </a:p>
          <a:p>
            <a:pPr>
              <a:lnSpc>
                <a:spcPct val="100000"/>
              </a:lnSpc>
              <a:spcBef>
                <a:spcPts val="1400"/>
              </a:spcBef>
            </a:pPr>
            <a:r>
              <a:rPr lang="en-US" sz="2200" dirty="0">
                <a:solidFill>
                  <a:schemeClr val="accent3">
                    <a:lumMod val="25000"/>
                  </a:schemeClr>
                </a:solidFill>
                <a:latin typeface="Abadi"/>
              </a:rPr>
              <a:t>Launch sites are far away from cities at around 9 km.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a:extLst>
              <a:ext uri="{FF2B5EF4-FFF2-40B4-BE49-F238E27FC236}">
                <a16:creationId xmlns:a16="http://schemas.microsoft.com/office/drawing/2014/main" id="{8E185B3C-4578-577C-A79E-82EE34F57109}"/>
              </a:ext>
            </a:extLst>
          </p:cNvPr>
          <p:cNvPicPr>
            <a:picLocks noChangeAspect="1"/>
          </p:cNvPicPr>
          <p:nvPr/>
        </p:nvPicPr>
        <p:blipFill>
          <a:blip r:embed="rId3"/>
          <a:stretch>
            <a:fillRect/>
          </a:stretch>
        </p:blipFill>
        <p:spPr>
          <a:xfrm>
            <a:off x="6096000" y="1385859"/>
            <a:ext cx="5325990" cy="49334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45393" y="6313278"/>
            <a:ext cx="2743200" cy="401638"/>
          </a:xfrm>
        </p:spPr>
        <p:txBody>
          <a:bodyPr/>
          <a:lstStyle/>
          <a:p>
            <a:fld id="{5075537C-CA84-1446-933C-8E9D027F9201}" type="slidenum">
              <a:rPr lang="en-US" smtClean="0"/>
              <a:t>55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92724"/>
            <a:ext cx="9824417" cy="13842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site have higher success rate while 'CCAFS SLC-40’ site has lower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Launching site Success Rate</a:t>
            </a:r>
          </a:p>
        </p:txBody>
      </p:sp>
      <p:pic>
        <p:nvPicPr>
          <p:cNvPr id="4" name="Picture 3">
            <a:extLst>
              <a:ext uri="{FF2B5EF4-FFF2-40B4-BE49-F238E27FC236}">
                <a16:creationId xmlns:a16="http://schemas.microsoft.com/office/drawing/2014/main" id="{9106AB53-6064-5D5F-CF68-132693B8155B}"/>
              </a:ext>
            </a:extLst>
          </p:cNvPr>
          <p:cNvPicPr>
            <a:picLocks noChangeAspect="1"/>
          </p:cNvPicPr>
          <p:nvPr/>
        </p:nvPicPr>
        <p:blipFill>
          <a:blip r:embed="rId3"/>
          <a:stretch>
            <a:fillRect/>
          </a:stretch>
        </p:blipFill>
        <p:spPr>
          <a:xfrm>
            <a:off x="651642" y="1405538"/>
            <a:ext cx="11193518" cy="314544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71821" y="6319350"/>
            <a:ext cx="2743200" cy="401638"/>
          </a:xfrm>
        </p:spPr>
        <p:txBody>
          <a:bodyPr/>
          <a:lstStyle/>
          <a:p>
            <a:fld id="{5075537C-CA84-1446-933C-8E9D027F9201}" type="slidenum">
              <a:rPr lang="en-US" smtClean="0"/>
              <a:t>56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08889"/>
            <a:ext cx="10551583" cy="911280"/>
          </a:xfrm>
          <a:prstGeom prst="rect">
            <a:avLst/>
          </a:prstGeom>
        </p:spPr>
        <p:txBody>
          <a:bodyPr lIns="91440" tIns="45720" rIns="91440" bIns="45720" anchor="t">
            <a:normAutofit/>
          </a:bodyPr>
          <a:lstStyle/>
          <a:p>
            <a:r>
              <a:rPr lang="en-US" dirty="0"/>
              <a:t>76.9 percent flight mission was successful. While 23.1 percent the flight mission was unsuccessful.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Higher Successful Launch Site</a:t>
            </a:r>
          </a:p>
        </p:txBody>
      </p:sp>
      <p:pic>
        <p:nvPicPr>
          <p:cNvPr id="4" name="Picture 3">
            <a:extLst>
              <a:ext uri="{FF2B5EF4-FFF2-40B4-BE49-F238E27FC236}">
                <a16:creationId xmlns:a16="http://schemas.microsoft.com/office/drawing/2014/main" id="{13AEDB16-C22D-7ADF-F1A3-4EA4C1674851}"/>
              </a:ext>
            </a:extLst>
          </p:cNvPr>
          <p:cNvPicPr>
            <a:picLocks noChangeAspect="1"/>
          </p:cNvPicPr>
          <p:nvPr/>
        </p:nvPicPr>
        <p:blipFill>
          <a:blip r:embed="rId3"/>
          <a:stretch>
            <a:fillRect/>
          </a:stretch>
        </p:blipFill>
        <p:spPr>
          <a:xfrm>
            <a:off x="537725" y="1492159"/>
            <a:ext cx="11477296" cy="371226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57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LC-40’ site scatter plot shown above. Maximum payload is less than 5500. The booster versions are v1.1 and FT. Booster version FT mostly successful which has payload less than 5000.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DFE9B4BA-9B46-4627-C2F7-0450305A8F92}"/>
              </a:ext>
            </a:extLst>
          </p:cNvPr>
          <p:cNvPicPr>
            <a:picLocks noChangeAspect="1"/>
          </p:cNvPicPr>
          <p:nvPr/>
        </p:nvPicPr>
        <p:blipFill>
          <a:blip r:embed="rId3"/>
          <a:stretch>
            <a:fillRect/>
          </a:stretch>
        </p:blipFill>
        <p:spPr>
          <a:xfrm>
            <a:off x="588579" y="1365178"/>
            <a:ext cx="11351172" cy="307219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58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SLC-40’ site scatter plot shown above. Maximum payload is less than 6500. The booster versions are B4 and FT. The success rate is not good for both booster.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6" name="Picture 5">
            <a:extLst>
              <a:ext uri="{FF2B5EF4-FFF2-40B4-BE49-F238E27FC236}">
                <a16:creationId xmlns:a16="http://schemas.microsoft.com/office/drawing/2014/main" id="{1F1FD69D-D954-0D1A-245F-0D3E827655F0}"/>
              </a:ext>
            </a:extLst>
          </p:cNvPr>
          <p:cNvPicPr>
            <a:picLocks noChangeAspect="1"/>
          </p:cNvPicPr>
          <p:nvPr/>
        </p:nvPicPr>
        <p:blipFill>
          <a:blip r:embed="rId2"/>
          <a:stretch>
            <a:fillRect/>
          </a:stretch>
        </p:blipFill>
        <p:spPr>
          <a:xfrm>
            <a:off x="388883" y="1222207"/>
            <a:ext cx="11351172" cy="3139585"/>
          </a:xfrm>
          <a:prstGeom prst="rect">
            <a:avLst/>
          </a:prstGeom>
        </p:spPr>
      </p:pic>
    </p:spTree>
    <p:extLst>
      <p:ext uri="{BB962C8B-B14F-4D97-AF65-F5344CB8AC3E}">
        <p14:creationId xmlns:p14="http://schemas.microsoft.com/office/powerpoint/2010/main" val="4168178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59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site scatter plot shown above. Maximum payload is less than 7000. The booster versions are B4, B5 and FT. It is not successful with payload more than 5500. All booster version was successful with payload less than 5500.</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4" name="Picture 3">
            <a:extLst>
              <a:ext uri="{FF2B5EF4-FFF2-40B4-BE49-F238E27FC236}">
                <a16:creationId xmlns:a16="http://schemas.microsoft.com/office/drawing/2014/main" id="{8DA4411F-9289-6F2F-1984-DEE8A553BBBC}"/>
              </a:ext>
            </a:extLst>
          </p:cNvPr>
          <p:cNvPicPr>
            <a:picLocks noChangeAspect="1"/>
          </p:cNvPicPr>
          <p:nvPr/>
        </p:nvPicPr>
        <p:blipFill>
          <a:blip r:embed="rId2"/>
          <a:stretch>
            <a:fillRect/>
          </a:stretch>
        </p:blipFill>
        <p:spPr>
          <a:xfrm>
            <a:off x="462455" y="1364388"/>
            <a:ext cx="11414236" cy="3215956"/>
          </a:xfrm>
          <a:prstGeom prst="rect">
            <a:avLst/>
          </a:prstGeom>
        </p:spPr>
      </p:pic>
    </p:spTree>
    <p:extLst>
      <p:ext uri="{BB962C8B-B14F-4D97-AF65-F5344CB8AC3E}">
        <p14:creationId xmlns:p14="http://schemas.microsoft.com/office/powerpoint/2010/main" val="416672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used SpaceX API to collect the data.</a:t>
            </a:r>
          </a:p>
          <a:p>
            <a:pPr lvl="1">
              <a:lnSpc>
                <a:spcPct val="120000"/>
              </a:lnSpc>
              <a:spcBef>
                <a:spcPts val="1400"/>
              </a:spcBef>
            </a:pPr>
            <a:r>
              <a:rPr lang="en-US" sz="7600" dirty="0">
                <a:solidFill>
                  <a:schemeClr val="bg2">
                    <a:lumMod val="50000"/>
                  </a:schemeClr>
                </a:solidFill>
                <a:latin typeface="Abadi"/>
              </a:rPr>
              <a:t>Used the GET request to fetch and parse the data.</a:t>
            </a:r>
          </a:p>
          <a:p>
            <a:pPr lvl="1">
              <a:lnSpc>
                <a:spcPct val="120000"/>
              </a:lnSpc>
              <a:spcBef>
                <a:spcPts val="1400"/>
              </a:spcBef>
            </a:pPr>
            <a:r>
              <a:rPr lang="en-US" sz="7600" dirty="0">
                <a:solidFill>
                  <a:schemeClr val="bg2">
                    <a:lumMod val="50000"/>
                  </a:schemeClr>
                </a:solidFill>
                <a:latin typeface="Abadi"/>
              </a:rPr>
              <a:t>IDs are available for rocket, payloads, launchpad, and cores in the fetched data. SpaceX API used again to get the data against these IDs.</a:t>
            </a:r>
          </a:p>
          <a:p>
            <a:pPr lvl="1">
              <a:lnSpc>
                <a:spcPct val="120000"/>
              </a:lnSpc>
              <a:spcBef>
                <a:spcPts val="1400"/>
              </a:spcBef>
            </a:pPr>
            <a:r>
              <a:rPr lang="en-US" sz="7600" dirty="0">
                <a:solidFill>
                  <a:schemeClr val="bg2">
                    <a:lumMod val="50000"/>
                  </a:schemeClr>
                </a:solidFill>
                <a:latin typeface="Abadi"/>
              </a:rPr>
              <a:t>Kept only those data columns which are required.</a:t>
            </a:r>
          </a:p>
          <a:p>
            <a:pPr lvl="1">
              <a:lnSpc>
                <a:spcPct val="120000"/>
              </a:lnSpc>
              <a:spcBef>
                <a:spcPts val="1400"/>
              </a:spcBef>
            </a:pPr>
            <a:r>
              <a:rPr lang="en-US" sz="7600" dirty="0">
                <a:solidFill>
                  <a:schemeClr val="bg2">
                    <a:lumMod val="50000"/>
                  </a:schemeClr>
                </a:solidFill>
                <a:latin typeface="Abadi"/>
              </a:rPr>
              <a:t>Filter the data Falcon 9 launch only. </a:t>
            </a:r>
          </a:p>
          <a:p>
            <a:pPr lvl="1">
              <a:lnSpc>
                <a:spcPct val="120000"/>
              </a:lnSpc>
              <a:spcBef>
                <a:spcPts val="1400"/>
              </a:spcBef>
            </a:pPr>
            <a:r>
              <a:rPr lang="en-US" sz="7600" dirty="0">
                <a:solidFill>
                  <a:schemeClr val="bg2">
                    <a:lumMod val="50000"/>
                  </a:schemeClr>
                </a:solidFill>
                <a:latin typeface="Abadi"/>
              </a:rPr>
              <a:t>We also used the web scrapping to collect the Falcon 9 and Falcon Heavy launched record from the Wikipedia.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343787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60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SLC-4E’ site scatter plot shown above. Maximum payload is less than 10000. The booster versions are B4, v1.1 and FT. It is not successful with payload more than 1000. Only one successful flight with payload more than 9000.</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6" name="Picture 5">
            <a:extLst>
              <a:ext uri="{FF2B5EF4-FFF2-40B4-BE49-F238E27FC236}">
                <a16:creationId xmlns:a16="http://schemas.microsoft.com/office/drawing/2014/main" id="{0A850580-69A4-FE66-DCDE-4589C69A6D40}"/>
              </a:ext>
            </a:extLst>
          </p:cNvPr>
          <p:cNvPicPr>
            <a:picLocks noChangeAspect="1"/>
          </p:cNvPicPr>
          <p:nvPr/>
        </p:nvPicPr>
        <p:blipFill>
          <a:blip r:embed="rId2"/>
          <a:stretch>
            <a:fillRect/>
          </a:stretch>
        </p:blipFill>
        <p:spPr>
          <a:xfrm>
            <a:off x="589956" y="1222208"/>
            <a:ext cx="10774771" cy="3358136"/>
          </a:xfrm>
          <a:prstGeom prst="rect">
            <a:avLst/>
          </a:prstGeom>
        </p:spPr>
      </p:pic>
    </p:spTree>
    <p:extLst>
      <p:ext uri="{BB962C8B-B14F-4D97-AF65-F5344CB8AC3E}">
        <p14:creationId xmlns:p14="http://schemas.microsoft.com/office/powerpoint/2010/main" val="1072470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61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sites scatter plot shown above. The booster versions are B4, v1.1, v1.0, B5 and FT.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8" name="Picture 7">
            <a:extLst>
              <a:ext uri="{FF2B5EF4-FFF2-40B4-BE49-F238E27FC236}">
                <a16:creationId xmlns:a16="http://schemas.microsoft.com/office/drawing/2014/main" id="{849038A8-12A8-2D4F-31C0-8CE7CBF93D97}"/>
              </a:ext>
            </a:extLst>
          </p:cNvPr>
          <p:cNvPicPr>
            <a:picLocks noChangeAspect="1"/>
          </p:cNvPicPr>
          <p:nvPr/>
        </p:nvPicPr>
        <p:blipFill>
          <a:blip r:embed="rId2"/>
          <a:stretch>
            <a:fillRect/>
          </a:stretch>
        </p:blipFill>
        <p:spPr>
          <a:xfrm>
            <a:off x="346841" y="1222208"/>
            <a:ext cx="11498318" cy="3151407"/>
          </a:xfrm>
          <a:prstGeom prst="rect">
            <a:avLst/>
          </a:prstGeom>
        </p:spPr>
      </p:pic>
    </p:spTree>
    <p:extLst>
      <p:ext uri="{BB962C8B-B14F-4D97-AF65-F5344CB8AC3E}">
        <p14:creationId xmlns:p14="http://schemas.microsoft.com/office/powerpoint/2010/main" val="3901873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34883" y="6319350"/>
            <a:ext cx="2743200" cy="401638"/>
          </a:xfrm>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44376"/>
            <a:ext cx="3718035" cy="4686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On Test data set Logistic Regression, Support vector machine and K-Neighbors Classifier</a:t>
            </a:r>
            <a:r>
              <a:rPr lang="en-US" sz="2200" dirty="0">
                <a:solidFill>
                  <a:schemeClr val="accent3">
                    <a:lumMod val="25000"/>
                  </a:schemeClr>
                </a:solidFill>
                <a:latin typeface="Abadi" panose="020B0604020104020204" pitchFamily="34" charset="0"/>
              </a:rPr>
              <a:t> models have equal higher accuracy score 0.8333.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89036EF-484B-0549-7582-E62FE113DAAA}"/>
              </a:ext>
            </a:extLst>
          </p:cNvPr>
          <p:cNvPicPr>
            <a:picLocks noChangeAspect="1"/>
          </p:cNvPicPr>
          <p:nvPr/>
        </p:nvPicPr>
        <p:blipFill>
          <a:blip r:embed="rId3"/>
          <a:stretch>
            <a:fillRect/>
          </a:stretch>
        </p:blipFill>
        <p:spPr>
          <a:xfrm>
            <a:off x="4488045" y="1444376"/>
            <a:ext cx="7162800" cy="46863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34883" y="6319350"/>
            <a:ext cx="2743200" cy="401638"/>
          </a:xfrm>
        </p:spPr>
        <p:txBody>
          <a:bodyPr/>
          <a:lstStyle/>
          <a:p>
            <a:fld id="{5075537C-CA84-1446-933C-8E9D027F9201}" type="slidenum">
              <a:rPr lang="en-US" smtClean="0"/>
              <a:t>64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44376"/>
            <a:ext cx="3718035" cy="4686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On Train data Decision Tree Classifier has highest </a:t>
            </a:r>
            <a:r>
              <a:rPr lang="en-US" sz="2200" dirty="0">
                <a:solidFill>
                  <a:schemeClr val="accent3">
                    <a:lumMod val="25000"/>
                  </a:schemeClr>
                </a:solidFill>
                <a:latin typeface="Abadi" panose="020B0604020104020204" pitchFamily="34" charset="0"/>
              </a:rPr>
              <a:t> accuracy score 0.875.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6" name="Picture 5">
            <a:extLst>
              <a:ext uri="{FF2B5EF4-FFF2-40B4-BE49-F238E27FC236}">
                <a16:creationId xmlns:a16="http://schemas.microsoft.com/office/drawing/2014/main" id="{FABCDC81-A872-0B90-5372-AD55A7BFC7CB}"/>
              </a:ext>
            </a:extLst>
          </p:cNvPr>
          <p:cNvPicPr>
            <a:picLocks noChangeAspect="1"/>
          </p:cNvPicPr>
          <p:nvPr/>
        </p:nvPicPr>
        <p:blipFill>
          <a:blip r:embed="rId2"/>
          <a:stretch>
            <a:fillRect/>
          </a:stretch>
        </p:blipFill>
        <p:spPr>
          <a:xfrm>
            <a:off x="4752810" y="1212737"/>
            <a:ext cx="6848475" cy="4981575"/>
          </a:xfrm>
          <a:prstGeom prst="rect">
            <a:avLst/>
          </a:prstGeom>
        </p:spPr>
      </p:pic>
    </p:spTree>
    <p:extLst>
      <p:ext uri="{BB962C8B-B14F-4D97-AF65-F5344CB8AC3E}">
        <p14:creationId xmlns:p14="http://schemas.microsoft.com/office/powerpoint/2010/main" val="656257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240290" y="6266656"/>
            <a:ext cx="2743200" cy="401638"/>
          </a:xfrm>
        </p:spPr>
        <p:txBody>
          <a:bodyPr/>
          <a:lstStyle/>
          <a:p>
            <a:fld id="{5075537C-CA84-1446-933C-8E9D027F9201}" type="slidenum">
              <a:rPr lang="en-US" smtClean="0"/>
              <a:t>65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7747"/>
            <a:ext cx="4926596" cy="44100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performing models on Test data set are </a:t>
            </a:r>
            <a:r>
              <a:rPr lang="en-US" sz="2200" dirty="0">
                <a:solidFill>
                  <a:schemeClr val="accent3">
                    <a:lumMod val="25000"/>
                  </a:schemeClr>
                </a:solidFill>
                <a:latin typeface="Abadi"/>
              </a:rPr>
              <a:t>Logistic Regression, Support vector machine and K-Neighbors Classifier</a:t>
            </a:r>
            <a:r>
              <a:rPr lang="en-US" sz="2200" dirty="0">
                <a:solidFill>
                  <a:schemeClr val="accent3">
                    <a:lumMod val="25000"/>
                  </a:schemeClr>
                </a:solidFill>
                <a:latin typeface="Abadi" panose="020B0604020104020204" pitchFamily="34" charset="0"/>
              </a:rPr>
              <a:t>. All have same confusion matrix as shown on the right side. Equal number of False positive, True Positive and True negative.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8EE4892-BE15-0B33-81F4-A041FFB0C6BA}"/>
              </a:ext>
            </a:extLst>
          </p:cNvPr>
          <p:cNvPicPr>
            <a:picLocks noChangeAspect="1"/>
          </p:cNvPicPr>
          <p:nvPr/>
        </p:nvPicPr>
        <p:blipFill>
          <a:blip r:embed="rId3"/>
          <a:stretch>
            <a:fillRect/>
          </a:stretch>
        </p:blipFill>
        <p:spPr>
          <a:xfrm>
            <a:off x="5824957" y="1657747"/>
            <a:ext cx="5619750" cy="44100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303352" y="6303720"/>
            <a:ext cx="2743200" cy="401638"/>
          </a:xfrm>
        </p:spPr>
        <p:txBody>
          <a:bodyPr/>
          <a:lstStyle/>
          <a:p>
            <a:fld id="{5075537C-CA84-1446-933C-8E9D027F9201}" type="slidenum">
              <a:rPr lang="en-US" smtClean="0"/>
              <a:t>66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49934"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a:rPr>
              <a:t>On Train data Decision Tree Classifier has highest </a:t>
            </a:r>
            <a:r>
              <a:rPr lang="en-US" sz="2200" dirty="0">
                <a:solidFill>
                  <a:schemeClr val="accent3">
                    <a:lumMod val="25000"/>
                  </a:schemeClr>
                </a:solidFill>
                <a:latin typeface="Abadi" panose="020B0604020104020204" pitchFamily="34" charset="0"/>
              </a:rPr>
              <a:t> accuracy score 0.875.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On Test data set Logistic Regression, Support vector machine and K-Neighbors Classifier</a:t>
            </a:r>
            <a:r>
              <a:rPr lang="en-US" sz="2200" dirty="0">
                <a:solidFill>
                  <a:schemeClr val="accent3">
                    <a:lumMod val="25000"/>
                  </a:schemeClr>
                </a:solidFill>
                <a:latin typeface="Abadi" panose="020B0604020104020204" pitchFamily="34" charset="0"/>
              </a:rPr>
              <a:t> models have equal higher accuracy score 0.8333.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On Test data Decision Tree Classifier has lowest </a:t>
            </a:r>
            <a:r>
              <a:rPr lang="en-US" sz="2200" dirty="0">
                <a:solidFill>
                  <a:schemeClr val="accent3">
                    <a:lumMod val="25000"/>
                  </a:schemeClr>
                </a:solidFill>
                <a:latin typeface="Abadi" panose="020B0604020104020204" pitchFamily="34" charset="0"/>
              </a:rPr>
              <a:t> accuracy score 0.7222.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Logistic Regression, Support vector machine and K-Neighbors Classifier</a:t>
            </a:r>
            <a:r>
              <a:rPr lang="en-US" sz="2200" dirty="0">
                <a:solidFill>
                  <a:schemeClr val="accent3">
                    <a:lumMod val="25000"/>
                  </a:schemeClr>
                </a:solidFill>
                <a:latin typeface="Abadi" panose="020B0604020104020204" pitchFamily="34" charset="0"/>
              </a:rPr>
              <a:t> have same confusion matrix. We can use these models to predict the outcome of the spaceship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main problem here is False positive outcome which may cause wrong cost </a:t>
            </a:r>
            <a:r>
              <a:rPr lang="en-US" sz="2200" dirty="0" err="1">
                <a:solidFill>
                  <a:schemeClr val="accent3">
                    <a:lumMod val="25000"/>
                  </a:schemeClr>
                </a:solidFill>
                <a:latin typeface="Abadi" panose="020B0604020104020204" pitchFamily="34" charset="0"/>
              </a:rPr>
              <a:t>colculation</a:t>
            </a:r>
            <a:r>
              <a:rPr lang="en-US" sz="2200" dirty="0">
                <a:solidFill>
                  <a:schemeClr val="accent3">
                    <a:lumMod val="25000"/>
                  </a:schemeClr>
                </a:solidFill>
                <a:latin typeface="Abadi" panose="020B0604020104020204" pitchFamily="34" charset="0"/>
              </a:rPr>
              <a:t> of the spaceship launch.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Identify and calculate the percentage of the missing values.</a:t>
            </a:r>
          </a:p>
          <a:p>
            <a:pPr lvl="1">
              <a:lnSpc>
                <a:spcPct val="120000"/>
              </a:lnSpc>
              <a:spcBef>
                <a:spcPts val="1400"/>
              </a:spcBef>
            </a:pPr>
            <a:r>
              <a:rPr lang="en-US" sz="7600" dirty="0">
                <a:solidFill>
                  <a:schemeClr val="bg2">
                    <a:lumMod val="50000"/>
                  </a:schemeClr>
                </a:solidFill>
                <a:latin typeface="Abadi"/>
              </a:rPr>
              <a:t>Replace the missing values in ‘</a:t>
            </a:r>
            <a:r>
              <a:rPr lang="en-US" sz="7600" dirty="0" err="1">
                <a:solidFill>
                  <a:schemeClr val="bg2">
                    <a:lumMod val="50000"/>
                  </a:schemeClr>
                </a:solidFill>
                <a:latin typeface="Abadi"/>
              </a:rPr>
              <a:t>PayloadMass</a:t>
            </a:r>
            <a:r>
              <a:rPr lang="en-US" sz="7600" dirty="0">
                <a:solidFill>
                  <a:schemeClr val="bg2">
                    <a:lumMod val="50000"/>
                  </a:schemeClr>
                </a:solidFill>
                <a:latin typeface="Abadi"/>
              </a:rPr>
              <a:t>’ with the mean value.</a:t>
            </a:r>
          </a:p>
          <a:p>
            <a:pPr lvl="1">
              <a:lnSpc>
                <a:spcPct val="120000"/>
              </a:lnSpc>
              <a:spcBef>
                <a:spcPts val="1400"/>
              </a:spcBef>
            </a:pPr>
            <a:r>
              <a:rPr lang="en-US" sz="7600" dirty="0">
                <a:solidFill>
                  <a:schemeClr val="bg2">
                    <a:lumMod val="50000"/>
                  </a:schemeClr>
                </a:solidFill>
                <a:latin typeface="Abadi"/>
              </a:rPr>
              <a:t>Check the data type of each attribute.</a:t>
            </a:r>
          </a:p>
          <a:p>
            <a:pPr lvl="1">
              <a:lnSpc>
                <a:spcPct val="120000"/>
              </a:lnSpc>
              <a:spcBef>
                <a:spcPts val="1400"/>
              </a:spcBef>
            </a:pPr>
            <a:r>
              <a:rPr lang="en-US" sz="7600" dirty="0">
                <a:solidFill>
                  <a:schemeClr val="bg2">
                    <a:lumMod val="50000"/>
                  </a:schemeClr>
                </a:solidFill>
                <a:latin typeface="Abadi"/>
              </a:rPr>
              <a:t>Calculate the number of launched on each site</a:t>
            </a:r>
          </a:p>
          <a:p>
            <a:pPr lvl="1">
              <a:lnSpc>
                <a:spcPct val="120000"/>
              </a:lnSpc>
              <a:spcBef>
                <a:spcPts val="1400"/>
              </a:spcBef>
            </a:pPr>
            <a:r>
              <a:rPr lang="en-US" sz="7600" dirty="0">
                <a:solidFill>
                  <a:schemeClr val="bg2">
                    <a:lumMod val="50000"/>
                  </a:schemeClr>
                </a:solidFill>
                <a:latin typeface="Abadi"/>
              </a:rPr>
              <a:t>Create a new attribute ‘Class’. It is value 1 and 0. The value 1 represent the successful outcome of the landing and value 0 represent the unsuccessful outcome of the landing.</a:t>
            </a:r>
          </a:p>
          <a:p>
            <a:pPr lvl="1">
              <a:lnSpc>
                <a:spcPct val="120000"/>
              </a:lnSpc>
              <a:spcBef>
                <a:spcPts val="1400"/>
              </a:spcBef>
            </a:pPr>
            <a:r>
              <a:rPr lang="en-US" sz="7600" dirty="0">
                <a:solidFill>
                  <a:schemeClr val="bg2">
                    <a:lumMod val="50000"/>
                  </a:schemeClr>
                </a:solidFill>
                <a:latin typeface="Abadi"/>
              </a:rPr>
              <a:t>Check the count of values of attribute ‘Class’ to see that we have enough number of label data to train it.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buFont typeface="Arial" panose="020B0604020202020204" pitchFamily="34" charset="0"/>
              <a:buChar char="•"/>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Created </a:t>
            </a:r>
            <a:r>
              <a:rPr lang="en-US" sz="7600" dirty="0" err="1">
                <a:solidFill>
                  <a:schemeClr val="bg2">
                    <a:lumMod val="50000"/>
                  </a:schemeClr>
                </a:solidFill>
                <a:latin typeface="Abadi"/>
              </a:rPr>
              <a:t>Numpy</a:t>
            </a:r>
            <a:r>
              <a:rPr lang="en-US" sz="7600" dirty="0">
                <a:solidFill>
                  <a:schemeClr val="bg2">
                    <a:lumMod val="50000"/>
                  </a:schemeClr>
                </a:solidFill>
                <a:latin typeface="Abadi"/>
              </a:rPr>
              <a:t> array ‘Y’ from the data column ‘Class’.</a:t>
            </a:r>
          </a:p>
          <a:p>
            <a:pPr lvl="1">
              <a:lnSpc>
                <a:spcPct val="120000"/>
              </a:lnSpc>
              <a:spcBef>
                <a:spcPts val="1400"/>
              </a:spcBef>
            </a:pPr>
            <a:r>
              <a:rPr lang="en-US" sz="7600" dirty="0">
                <a:solidFill>
                  <a:schemeClr val="bg2">
                    <a:lumMod val="50000"/>
                  </a:schemeClr>
                </a:solidFill>
                <a:latin typeface="Abadi"/>
              </a:rPr>
              <a:t>Standard all the data processed data using the ‘</a:t>
            </a:r>
            <a:r>
              <a:rPr lang="en-US" sz="7600" dirty="0" err="1">
                <a:solidFill>
                  <a:schemeClr val="bg2">
                    <a:lumMod val="50000"/>
                  </a:schemeClr>
                </a:solidFill>
                <a:latin typeface="Abadi"/>
              </a:rPr>
              <a:t>StandardScaler</a:t>
            </a:r>
            <a:r>
              <a:rPr lang="en-US" sz="7600" dirty="0">
                <a:solidFill>
                  <a:schemeClr val="bg2">
                    <a:lumMod val="50000"/>
                  </a:schemeClr>
                </a:solidFill>
                <a:latin typeface="Abadi"/>
              </a:rPr>
              <a:t>’ and transform it.</a:t>
            </a:r>
          </a:p>
          <a:p>
            <a:pPr lvl="1">
              <a:lnSpc>
                <a:spcPct val="120000"/>
              </a:lnSpc>
              <a:spcBef>
                <a:spcPts val="1400"/>
              </a:spcBef>
            </a:pPr>
            <a:r>
              <a:rPr lang="en-US" sz="7600" dirty="0">
                <a:solidFill>
                  <a:schemeClr val="bg2">
                    <a:lumMod val="50000"/>
                  </a:schemeClr>
                </a:solidFill>
                <a:latin typeface="Abadi"/>
              </a:rPr>
              <a:t>Use the ‘</a:t>
            </a:r>
            <a:r>
              <a:rPr lang="en-US" sz="7600" dirty="0" err="1">
                <a:solidFill>
                  <a:schemeClr val="bg2">
                    <a:lumMod val="50000"/>
                  </a:schemeClr>
                </a:solidFill>
                <a:latin typeface="Abadi"/>
              </a:rPr>
              <a:t>train_test_split</a:t>
            </a:r>
            <a:r>
              <a:rPr lang="en-US" sz="7600" dirty="0">
                <a:solidFill>
                  <a:schemeClr val="bg2">
                    <a:lumMod val="50000"/>
                  </a:schemeClr>
                </a:solidFill>
                <a:latin typeface="Abadi"/>
              </a:rPr>
              <a:t>’ function to split the between test data and train data.</a:t>
            </a:r>
          </a:p>
          <a:p>
            <a:pPr lvl="1">
              <a:lnSpc>
                <a:spcPct val="120000"/>
              </a:lnSpc>
              <a:spcBef>
                <a:spcPts val="1400"/>
              </a:spcBef>
            </a:pPr>
            <a:r>
              <a:rPr lang="en-US" sz="7600" dirty="0">
                <a:solidFill>
                  <a:schemeClr val="bg2">
                    <a:lumMod val="50000"/>
                  </a:schemeClr>
                </a:solidFill>
                <a:latin typeface="Abadi"/>
              </a:rPr>
              <a:t>Created Logistic Regression, Support Vector Machine, Decision Tree and K Nearest Neighbors object and then created </a:t>
            </a:r>
            <a:r>
              <a:rPr lang="en-US" sz="7600" dirty="0" err="1">
                <a:solidFill>
                  <a:schemeClr val="bg2">
                    <a:lumMod val="50000"/>
                  </a:schemeClr>
                </a:solidFill>
                <a:latin typeface="Abadi"/>
              </a:rPr>
              <a:t>CridSearchCV</a:t>
            </a:r>
            <a:r>
              <a:rPr lang="en-US" sz="7600" dirty="0">
                <a:solidFill>
                  <a:schemeClr val="bg2">
                    <a:lumMod val="50000"/>
                  </a:schemeClr>
                </a:solidFill>
                <a:latin typeface="Abadi"/>
              </a:rPr>
              <a:t> object for each machine Logistic Regression, Support Vector Machine, Decision Tree and K Nearest Neighbors objects. The fitted the each </a:t>
            </a:r>
            <a:r>
              <a:rPr lang="en-US" sz="7600" dirty="0" err="1">
                <a:solidFill>
                  <a:schemeClr val="bg2">
                    <a:lumMod val="50000"/>
                  </a:schemeClr>
                </a:solidFill>
                <a:latin typeface="Abadi"/>
              </a:rPr>
              <a:t>CridSearchCV</a:t>
            </a:r>
            <a:r>
              <a:rPr lang="en-US" sz="7600" dirty="0">
                <a:solidFill>
                  <a:schemeClr val="bg2">
                    <a:lumMod val="50000"/>
                  </a:schemeClr>
                </a:solidFill>
                <a:latin typeface="Abadi"/>
              </a:rPr>
              <a:t> models with the test data to find the best parameter for the model.</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72453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lvl="1">
              <a:lnSpc>
                <a:spcPct val="120000"/>
              </a:lnSpc>
              <a:spcBef>
                <a:spcPts val="1400"/>
              </a:spcBef>
            </a:pPr>
            <a:r>
              <a:rPr lang="en-US" sz="7600" dirty="0">
                <a:solidFill>
                  <a:schemeClr val="bg2">
                    <a:lumMod val="50000"/>
                  </a:schemeClr>
                </a:solidFill>
                <a:latin typeface="Abadi"/>
              </a:rPr>
              <a:t>Used the trained models on test data and find the result.</a:t>
            </a:r>
          </a:p>
          <a:p>
            <a:pPr lvl="1">
              <a:lnSpc>
                <a:spcPct val="120000"/>
              </a:lnSpc>
              <a:spcBef>
                <a:spcPts val="1400"/>
              </a:spcBef>
            </a:pPr>
            <a:r>
              <a:rPr lang="en-US" sz="7600" dirty="0">
                <a:solidFill>
                  <a:schemeClr val="bg2">
                    <a:lumMod val="50000"/>
                  </a:schemeClr>
                </a:solidFill>
                <a:latin typeface="Abadi"/>
              </a:rPr>
              <a:t> Created confusion matrix of each test data to know the result and do the analysis between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86605211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19177</TotalTime>
  <Words>4914</Words>
  <Application>Microsoft Office PowerPoint</Application>
  <PresentationFormat>Widescreen</PresentationFormat>
  <Paragraphs>391</Paragraphs>
  <Slides>68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Abadi</vt:lpstr>
      <vt:lpstr>-apple-system</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SBD MGS</cp:lastModifiedBy>
  <cp:revision>314</cp:revision>
  <dcterms:created xsi:type="dcterms:W3CDTF">2021-04-29T18:58:34Z</dcterms:created>
  <dcterms:modified xsi:type="dcterms:W3CDTF">2024-09-22T13:02:15Z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